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572" r:id="rId2"/>
    <p:sldId id="465" r:id="rId3"/>
    <p:sldId id="384" r:id="rId4"/>
    <p:sldId id="605" r:id="rId5"/>
    <p:sldId id="606" r:id="rId6"/>
    <p:sldId id="427" r:id="rId7"/>
    <p:sldId id="451" r:id="rId8"/>
    <p:sldId id="385" r:id="rId9"/>
    <p:sldId id="386" r:id="rId10"/>
    <p:sldId id="387" r:id="rId11"/>
    <p:sldId id="388" r:id="rId12"/>
    <p:sldId id="389" r:id="rId13"/>
    <p:sldId id="390" r:id="rId14"/>
    <p:sldId id="391" r:id="rId15"/>
    <p:sldId id="392" r:id="rId16"/>
    <p:sldId id="393" r:id="rId17"/>
    <p:sldId id="436" r:id="rId18"/>
    <p:sldId id="394" r:id="rId19"/>
    <p:sldId id="395" r:id="rId20"/>
    <p:sldId id="396" r:id="rId21"/>
    <p:sldId id="397" r:id="rId22"/>
    <p:sldId id="430" r:id="rId23"/>
    <p:sldId id="399" r:id="rId24"/>
    <p:sldId id="401" r:id="rId25"/>
    <p:sldId id="402" r:id="rId26"/>
    <p:sldId id="404" r:id="rId27"/>
    <p:sldId id="405" r:id="rId28"/>
    <p:sldId id="432" r:id="rId29"/>
    <p:sldId id="407" r:id="rId30"/>
    <p:sldId id="409" r:id="rId31"/>
    <p:sldId id="410" r:id="rId32"/>
    <p:sldId id="411" r:id="rId33"/>
    <p:sldId id="412" r:id="rId34"/>
    <p:sldId id="413" r:id="rId35"/>
    <p:sldId id="414" r:id="rId36"/>
    <p:sldId id="415" r:id="rId37"/>
    <p:sldId id="434" r:id="rId38"/>
    <p:sldId id="454" r:id="rId39"/>
    <p:sldId id="588" r:id="rId40"/>
    <p:sldId id="594" r:id="rId41"/>
    <p:sldId id="595" r:id="rId42"/>
    <p:sldId id="596" r:id="rId43"/>
    <p:sldId id="607" r:id="rId44"/>
    <p:sldId id="608" r:id="rId45"/>
    <p:sldId id="609" r:id="rId46"/>
    <p:sldId id="610" r:id="rId47"/>
    <p:sldId id="611" r:id="rId48"/>
    <p:sldId id="612" r:id="rId49"/>
    <p:sldId id="539" r:id="rId50"/>
    <p:sldId id="540" r:id="rId51"/>
    <p:sldId id="497" r:id="rId52"/>
    <p:sldId id="498" r:id="rId53"/>
    <p:sldId id="471" r:id="rId54"/>
    <p:sldId id="604" r:id="rId55"/>
    <p:sldId id="613" r:id="rId56"/>
    <p:sldId id="361" r:id="rId57"/>
    <p:sldId id="373" r:id="rId58"/>
    <p:sldId id="376" r:id="rId59"/>
    <p:sldId id="374" r:id="rId60"/>
    <p:sldId id="473" r:id="rId61"/>
    <p:sldId id="474" r:id="rId62"/>
    <p:sldId id="475" r:id="rId63"/>
    <p:sldId id="378" r:id="rId64"/>
    <p:sldId id="377"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1361" autoAdjust="0"/>
  </p:normalViewPr>
  <p:slideViewPr>
    <p:cSldViewPr snapToGrid="0">
      <p:cViewPr varScale="1">
        <p:scale>
          <a:sx n="112" d="100"/>
          <a:sy n="112" d="100"/>
        </p:scale>
        <p:origin x="2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9/5/22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Ordinal – is there an order to the factor, how does that factor level relate</a:t>
            </a:r>
            <a:r>
              <a:rPr lang="en-US" baseline="0" dirty="0"/>
              <a:t> to other levels</a:t>
            </a:r>
            <a:endParaRPr lang="en-US" dirty="0"/>
          </a:p>
          <a:p>
            <a:r>
              <a:rPr lang="en-US" dirty="0"/>
              <a:t>Cardinality – number of distinct factor</a:t>
            </a:r>
            <a:r>
              <a:rPr lang="en-US" baseline="0" dirty="0"/>
              <a:t> levels, </a:t>
            </a:r>
            <a:r>
              <a:rPr lang="en-US" sz="1200" b="0" i="0" kern="1200" dirty="0">
                <a:solidFill>
                  <a:schemeClr val="tx1"/>
                </a:solidFill>
                <a:effectLst/>
                <a:latin typeface="+mn-lt"/>
                <a:ea typeface="+mn-ea"/>
                <a:cs typeface="+mn-cs"/>
              </a:rPr>
              <a:t>the number of elements in a set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56</a:t>
            </a:fld>
            <a:endParaRPr lang="en-US"/>
          </a:p>
        </p:txBody>
      </p:sp>
    </p:spTree>
    <p:extLst>
      <p:ext uri="{BB962C8B-B14F-4D97-AF65-F5344CB8AC3E}">
        <p14:creationId xmlns:p14="http://schemas.microsoft.com/office/powerpoint/2010/main" val="350938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9/5/22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9/5/22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9/5/22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9/5/22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9/5/22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9/5/22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9/5/22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9/5/22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9/5/22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0518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95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351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507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87212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171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2287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448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067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9/5/22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391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51468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176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98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208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4192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930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86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9323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683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9/5/22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640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4158895" cy="1077218"/>
          </a:xfrm>
          <a:prstGeom prst="rect">
            <a:avLst/>
          </a:prstGeom>
          <a:noFill/>
        </p:spPr>
        <p:txBody>
          <a:bodyPr wrap="none" rtlCol="0">
            <a:spAutoFit/>
          </a:bodyPr>
          <a:lstStyle/>
          <a:p>
            <a:r>
              <a:rPr lang="en-US" sz="3200" dirty="0"/>
              <a:t>Open:</a:t>
            </a:r>
          </a:p>
          <a:p>
            <a:r>
              <a:rPr lang="en-US" sz="3200" dirty="0" err="1"/>
              <a:t>A_Functions_EDA_Viz.R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3894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25433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2D3D3-9F52-E94D-B834-E566B3567285}"/>
              </a:ext>
            </a:extLst>
          </p:cNvPr>
          <p:cNvSpPr>
            <a:spLocks noGrp="1"/>
          </p:cNvSpPr>
          <p:nvPr>
            <p:ph type="dt" sz="half" idx="10"/>
          </p:nvPr>
        </p:nvSpPr>
        <p:spPr/>
        <p:txBody>
          <a:bodyPr/>
          <a:lstStyle/>
          <a:p>
            <a:fld id="{6700A58B-DD98-43D0-B791-721480A02982}" type="datetime1">
              <a:rPr lang="en-US" smtClean="0"/>
              <a:t>9/5/22</a:t>
            </a:fld>
            <a:endParaRPr lang="en-US"/>
          </a:p>
        </p:txBody>
      </p:sp>
      <p:sp>
        <p:nvSpPr>
          <p:cNvPr id="3" name="Title 2">
            <a:extLst>
              <a:ext uri="{FF2B5EF4-FFF2-40B4-BE49-F238E27FC236}">
                <a16:creationId xmlns:a16="http://schemas.microsoft.com/office/drawing/2014/main" id="{34220BA3-F284-E448-91DC-0A09067FE330}"/>
              </a:ext>
            </a:extLst>
          </p:cNvPr>
          <p:cNvSpPr>
            <a:spLocks noGrp="1"/>
          </p:cNvSpPr>
          <p:nvPr>
            <p:ph type="title"/>
          </p:nvPr>
        </p:nvSpPr>
        <p:spPr/>
        <p:txBody>
          <a:bodyPr/>
          <a:lstStyle/>
          <a:p>
            <a:r>
              <a:rPr lang="en-US" dirty="0"/>
              <a:t>Slow down!</a:t>
            </a:r>
          </a:p>
        </p:txBody>
      </p:sp>
      <p:sp>
        <p:nvSpPr>
          <p:cNvPr id="4" name="Slide Number Placeholder 3">
            <a:extLst>
              <a:ext uri="{FF2B5EF4-FFF2-40B4-BE49-F238E27FC236}">
                <a16:creationId xmlns:a16="http://schemas.microsoft.com/office/drawing/2014/main" id="{A18A21B8-6B2C-9544-B0E0-63B0AA99354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id="{EF25138C-9C58-CE49-A3E8-CF3E3845A6CD}"/>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1BABE010-BEDE-154B-8AE8-918FF464B777}"/>
              </a:ext>
            </a:extLst>
          </p:cNvPr>
          <p:cNvSpPr txBox="1"/>
          <p:nvPr/>
        </p:nvSpPr>
        <p:spPr>
          <a:xfrm>
            <a:off x="265596" y="1855983"/>
            <a:ext cx="8612807" cy="1200329"/>
          </a:xfrm>
          <a:prstGeom prst="rect">
            <a:avLst/>
          </a:prstGeom>
          <a:noFill/>
        </p:spPr>
        <p:txBody>
          <a:bodyPr wrap="none" rtlCol="0">
            <a:spAutoFit/>
          </a:bodyPr>
          <a:lstStyle/>
          <a:p>
            <a:pPr marL="285750" indent="-285750">
              <a:buFont typeface="Arial" panose="020B0604020202020204" pitchFamily="34" charset="0"/>
              <a:buChar char="•"/>
            </a:pPr>
            <a:r>
              <a:rPr lang="en-US" dirty="0"/>
              <a:t>Before jumping into a problem think</a:t>
            </a:r>
          </a:p>
          <a:p>
            <a:pPr marL="742950" lvl="1" indent="-285750">
              <a:buFont typeface="Arial" panose="020B0604020202020204" pitchFamily="34" charset="0"/>
              <a:buChar char="•"/>
            </a:pPr>
            <a:r>
              <a:rPr lang="en-US" dirty="0"/>
              <a:t>The temptation is to accept data as valid</a:t>
            </a:r>
          </a:p>
          <a:p>
            <a:pPr marL="742950" lvl="1" indent="-285750">
              <a:buFont typeface="Arial" panose="020B0604020202020204" pitchFamily="34" charset="0"/>
              <a:buChar char="•"/>
            </a:pPr>
            <a:r>
              <a:rPr lang="en-US" dirty="0"/>
              <a:t>The temptation is to assume you understand the context and what good looks like</a:t>
            </a:r>
          </a:p>
          <a:p>
            <a:pPr marL="742950" lvl="1" indent="-285750">
              <a:buFont typeface="Arial" panose="020B0604020202020204" pitchFamily="34" charset="0"/>
              <a:buChar char="•"/>
            </a:pPr>
            <a:r>
              <a:rPr lang="en-US" dirty="0"/>
              <a:t>The temptation is to use a cool modeling technique</a:t>
            </a:r>
          </a:p>
        </p:txBody>
      </p:sp>
      <p:sp>
        <p:nvSpPr>
          <p:cNvPr id="7" name="Rectangle 6">
            <a:extLst>
              <a:ext uri="{FF2B5EF4-FFF2-40B4-BE49-F238E27FC236}">
                <a16:creationId xmlns:a16="http://schemas.microsoft.com/office/drawing/2014/main" id="{5DD7A516-6225-2F48-8702-832175687C11}"/>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Slow down, think, understand, get diverse opinions, then perform EDA….after all that start modeling and hopefully you will deliver value.</a:t>
            </a:r>
          </a:p>
        </p:txBody>
      </p:sp>
    </p:spTree>
    <p:extLst>
      <p:ext uri="{BB962C8B-B14F-4D97-AF65-F5344CB8AC3E}">
        <p14:creationId xmlns:p14="http://schemas.microsoft.com/office/powerpoint/2010/main" val="3303930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9/5/22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dirty="0"/>
              <a:t>“We want to sell insurance for delayed flights.”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14190" y="1883664"/>
            <a:ext cx="8115620" cy="2862322"/>
          </a:xfrm>
          <a:prstGeom prst="rect">
            <a:avLst/>
          </a:prstGeom>
          <a:noFill/>
        </p:spPr>
        <p:txBody>
          <a:bodyPr wrap="none" rtlCol="0">
            <a:spAutoFit/>
          </a:bodyPr>
          <a:lstStyle/>
          <a:p>
            <a:pPr marL="342900" indent="-342900">
              <a:buAutoNum type="arabicPeriod"/>
            </a:pPr>
            <a:r>
              <a:rPr lang="en-US" dirty="0"/>
              <a:t>Let’s make a model to predict late flights so we know how to price our insurance.</a:t>
            </a:r>
          </a:p>
          <a:p>
            <a:pPr marL="342900" indent="-342900">
              <a:buAutoNum type="arabicPeriod"/>
            </a:pPr>
            <a:r>
              <a:rPr lang="en-US" dirty="0"/>
              <a:t>Get all the data you can about flights and whether or not they are delayed</a:t>
            </a:r>
          </a:p>
          <a:p>
            <a:pPr marL="800100" lvl="1" indent="-342900">
              <a:buAutoNum type="arabicPeriod"/>
            </a:pPr>
            <a:r>
              <a:rPr lang="en-US" dirty="0"/>
              <a:t>Airline</a:t>
            </a:r>
          </a:p>
          <a:p>
            <a:pPr marL="800100" lvl="1" indent="-342900">
              <a:buAutoNum type="arabicPeriod"/>
            </a:pPr>
            <a:r>
              <a:rPr lang="en-US" dirty="0"/>
              <a:t>Route</a:t>
            </a:r>
          </a:p>
          <a:p>
            <a:pPr marL="800100" lvl="1" indent="-342900">
              <a:buAutoNum type="arabicPeriod"/>
            </a:pPr>
            <a:r>
              <a:rPr lang="en-US" dirty="0"/>
              <a:t>Flight cancellation</a:t>
            </a:r>
          </a:p>
          <a:p>
            <a:pPr marL="800100" lvl="1" indent="-342900">
              <a:buAutoNum type="arabicPeriod"/>
            </a:pPr>
            <a:r>
              <a:rPr lang="en-US" dirty="0"/>
              <a:t>Aircraft type</a:t>
            </a:r>
          </a:p>
          <a:p>
            <a:pPr marL="800100" lvl="1" indent="-342900">
              <a:buAutoNum type="arabicPeriod"/>
            </a:pPr>
            <a:r>
              <a:rPr lang="en-US" dirty="0"/>
              <a:t>Aircraft maintenance </a:t>
            </a:r>
          </a:p>
          <a:p>
            <a:pPr marL="800100" lvl="1" indent="-342900">
              <a:buAutoNum type="arabicPeriod"/>
            </a:pPr>
            <a:r>
              <a:rPr lang="en-US" dirty="0"/>
              <a:t>Weather at specific airports</a:t>
            </a:r>
          </a:p>
          <a:p>
            <a:pPr marL="800100" lvl="1" indent="-342900">
              <a:buAutoNum type="arabicPeriod"/>
            </a:pPr>
            <a:r>
              <a:rPr lang="en-US" dirty="0"/>
              <a:t>Seats sold vs empty</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Most often, flights are cancelled after they have been delayed.  So modeling with cancellation is out of order to what you’re trying to predict.  </a:t>
            </a:r>
          </a:p>
        </p:txBody>
      </p:sp>
      <p:cxnSp>
        <p:nvCxnSpPr>
          <p:cNvPr id="9" name="Straight Arrow Connector 8">
            <a:extLst>
              <a:ext uri="{FF2B5EF4-FFF2-40B4-BE49-F238E27FC236}">
                <a16:creationId xmlns:a16="http://schemas.microsoft.com/office/drawing/2014/main" id="{8D30D0C0-5CEF-8043-A804-E7FAE9DB5BF9}"/>
              </a:ext>
            </a:extLst>
          </p:cNvPr>
          <p:cNvCxnSpPr/>
          <p:nvPr/>
        </p:nvCxnSpPr>
        <p:spPr>
          <a:xfrm flipH="1">
            <a:off x="3145536" y="3182112"/>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9/5/22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2000" dirty="0"/>
              <a:t>“We want to predict hospital readmission to improve patient quality of life.”</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693319"/>
          </a:xfrm>
          <a:prstGeom prst="rect">
            <a:avLst/>
          </a:prstGeom>
          <a:noFill/>
        </p:spPr>
        <p:txBody>
          <a:bodyPr wrap="square" rtlCol="0">
            <a:spAutoFit/>
          </a:bodyPr>
          <a:lstStyle/>
          <a:p>
            <a:pPr marL="342900" indent="-342900">
              <a:buAutoNum type="arabicPeriod"/>
            </a:pPr>
            <a:r>
              <a:rPr lang="en-US" dirty="0"/>
              <a:t>Let’s make a model to predict late probability of readmission.</a:t>
            </a:r>
          </a:p>
          <a:p>
            <a:pPr marL="342900" indent="-342900">
              <a:buAutoNum type="arabicPeriod"/>
            </a:pPr>
            <a:r>
              <a:rPr lang="en-US" dirty="0"/>
              <a:t>Get all the data you can about patients  and whether or not had to come back within 30days.</a:t>
            </a:r>
          </a:p>
          <a:p>
            <a:pPr marL="800100" lvl="1" indent="-342900">
              <a:buAutoNum type="arabicPeriod"/>
            </a:pPr>
            <a:r>
              <a:rPr lang="en-US" dirty="0"/>
              <a:t>Race</a:t>
            </a:r>
          </a:p>
          <a:p>
            <a:pPr marL="800100" lvl="1" indent="-342900">
              <a:buAutoNum type="arabicPeriod"/>
            </a:pPr>
            <a:r>
              <a:rPr lang="en-US" dirty="0"/>
              <a:t>Age</a:t>
            </a:r>
          </a:p>
          <a:p>
            <a:pPr marL="800100" lvl="1" indent="-342900">
              <a:buAutoNum type="arabicPeriod"/>
            </a:pPr>
            <a:r>
              <a:rPr lang="en-US" dirty="0"/>
              <a:t>Weight</a:t>
            </a:r>
          </a:p>
          <a:p>
            <a:pPr marL="800100" lvl="1" indent="-342900">
              <a:buAutoNum type="arabicPeriod"/>
            </a:pPr>
            <a:r>
              <a:rPr lang="en-US" dirty="0"/>
              <a:t>Gender</a:t>
            </a:r>
          </a:p>
          <a:p>
            <a:pPr marL="800100" lvl="1" indent="-342900">
              <a:buAutoNum type="arabicPeriod"/>
            </a:pPr>
            <a:r>
              <a:rPr lang="en-US" dirty="0"/>
              <a:t>Has the person expired</a:t>
            </a:r>
          </a:p>
          <a:p>
            <a:pPr marL="800100" lvl="1" indent="-342900">
              <a:buAutoNum type="arabicPeriod"/>
            </a:pPr>
            <a:r>
              <a:rPr lang="en-US" dirty="0"/>
              <a:t>Height</a:t>
            </a:r>
          </a:p>
          <a:p>
            <a:pPr marL="800100" lvl="1" indent="-342900">
              <a:buAutoNum type="arabicPeriod"/>
            </a:pPr>
            <a:r>
              <a:rPr lang="en-US" dirty="0"/>
              <a:t>Different drugs they may be on</a:t>
            </a:r>
          </a:p>
          <a:p>
            <a:pPr marL="800100" lvl="1" indent="-342900">
              <a:buAutoNum type="arabicPeriod"/>
            </a:pPr>
            <a:r>
              <a:rPr lang="en-US" dirty="0"/>
              <a:t>Number of tests</a:t>
            </a:r>
          </a:p>
          <a:p>
            <a:pPr marL="800100" lvl="1" indent="-342900">
              <a:buAutoNum type="arabicPeriod"/>
            </a:pPr>
            <a:r>
              <a:rPr lang="en-US" dirty="0"/>
              <a:t>Number of diagnoses</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have expired are not coming back to the hospital.  </a:t>
            </a:r>
          </a:p>
        </p:txBody>
      </p:sp>
      <p:cxnSp>
        <p:nvCxnSpPr>
          <p:cNvPr id="8" name="Straight Arrow Connector 7">
            <a:extLst>
              <a:ext uri="{FF2B5EF4-FFF2-40B4-BE49-F238E27FC236}">
                <a16:creationId xmlns:a16="http://schemas.microsoft.com/office/drawing/2014/main" id="{42885D88-70C0-7B49-BBD3-FBD08D89B206}"/>
              </a:ext>
            </a:extLst>
          </p:cNvPr>
          <p:cNvCxnSpPr/>
          <p:nvPr/>
        </p:nvCxnSpPr>
        <p:spPr>
          <a:xfrm flipH="1">
            <a:off x="3675888" y="3483864"/>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09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9/5/22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1800" dirty="0"/>
              <a:t>“Let’s predict if an employee is likely to be fired to help our HR ops make better hiring decisions.”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416320"/>
          </a:xfrm>
          <a:prstGeom prst="rect">
            <a:avLst/>
          </a:prstGeom>
          <a:noFill/>
        </p:spPr>
        <p:txBody>
          <a:bodyPr wrap="square" rtlCol="0">
            <a:spAutoFit/>
          </a:bodyPr>
          <a:lstStyle/>
          <a:p>
            <a:pPr marL="342900" indent="-342900">
              <a:buAutoNum type="arabicPeriod"/>
            </a:pPr>
            <a:r>
              <a:rPr lang="en-US" dirty="0"/>
              <a:t>Let’s make a model to predict late probability of being fired.</a:t>
            </a:r>
          </a:p>
          <a:p>
            <a:pPr marL="342900" indent="-342900">
              <a:buAutoNum type="arabicPeriod"/>
            </a:pPr>
            <a:r>
              <a:rPr lang="en-US" dirty="0"/>
              <a:t>Get all the data you can about employees and figure out the probability for getting fired.</a:t>
            </a:r>
          </a:p>
          <a:p>
            <a:pPr marL="800100" lvl="1" indent="-342900">
              <a:buAutoNum type="arabicPeriod"/>
            </a:pPr>
            <a:r>
              <a:rPr lang="en-US" dirty="0"/>
              <a:t>Distance to work</a:t>
            </a:r>
          </a:p>
          <a:p>
            <a:pPr marL="800100" lvl="1" indent="-342900">
              <a:buAutoNum type="arabicPeriod"/>
            </a:pPr>
            <a:r>
              <a:rPr lang="en-US" dirty="0"/>
              <a:t>Transportation Type</a:t>
            </a:r>
          </a:p>
          <a:p>
            <a:pPr marL="800100" lvl="1" indent="-342900">
              <a:buAutoNum type="arabicPeriod"/>
            </a:pPr>
            <a:r>
              <a:rPr lang="en-US" dirty="0"/>
              <a:t>Transportation Reliability</a:t>
            </a:r>
          </a:p>
          <a:p>
            <a:pPr marL="800100" lvl="1" indent="-342900">
              <a:buAutoNum type="arabicPeriod"/>
            </a:pPr>
            <a:r>
              <a:rPr lang="en-US" dirty="0"/>
              <a:t>Last review score</a:t>
            </a:r>
          </a:p>
          <a:p>
            <a:pPr marL="800100" lvl="1" indent="-342900">
              <a:buAutoNum type="arabicPeriod"/>
            </a:pPr>
            <a:r>
              <a:rPr lang="en-US" dirty="0"/>
              <a:t>Were they on a performance plan</a:t>
            </a:r>
          </a:p>
          <a:p>
            <a:pPr marL="800100" lvl="1" indent="-342900">
              <a:buAutoNum type="arabicPeriod"/>
            </a:pPr>
            <a:r>
              <a:rPr lang="en-US" dirty="0"/>
              <a:t>Education</a:t>
            </a:r>
          </a:p>
          <a:p>
            <a:pPr marL="800100" lvl="1" indent="-342900">
              <a:buAutoNum type="arabicPeriod"/>
            </a:pPr>
            <a:r>
              <a:rPr lang="en-US" dirty="0"/>
              <a:t>Pay</a:t>
            </a:r>
          </a:p>
          <a:p>
            <a:pPr marL="800100" lvl="1" indent="-342900">
              <a:buAutoNum type="arabicPeriod"/>
            </a:pPr>
            <a:r>
              <a:rPr lang="en-US" dirty="0"/>
              <a:t>Current role</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are on a performance plan know they will be fired at a specific date, as that date draws near they will quit.  Since they quit, they will not be considered “FIRED” in most HR systems.  </a:t>
            </a:r>
          </a:p>
        </p:txBody>
      </p:sp>
      <p:cxnSp>
        <p:nvCxnSpPr>
          <p:cNvPr id="8" name="Straight Arrow Connector 7">
            <a:extLst>
              <a:ext uri="{FF2B5EF4-FFF2-40B4-BE49-F238E27FC236}">
                <a16:creationId xmlns:a16="http://schemas.microsoft.com/office/drawing/2014/main" id="{A078EFA4-138F-1247-83F2-AF65AE8D0872}"/>
              </a:ext>
            </a:extLst>
          </p:cNvPr>
          <p:cNvCxnSpPr/>
          <p:nvPr/>
        </p:nvCxnSpPr>
        <p:spPr>
          <a:xfrm flipH="1">
            <a:off x="4681728" y="3511296"/>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62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6F1E4-C13B-3047-A2EA-C71791408656}"/>
              </a:ext>
            </a:extLst>
          </p:cNvPr>
          <p:cNvSpPr>
            <a:spLocks noGrp="1"/>
          </p:cNvSpPr>
          <p:nvPr>
            <p:ph type="dt" sz="half" idx="10"/>
          </p:nvPr>
        </p:nvSpPr>
        <p:spPr/>
        <p:txBody>
          <a:bodyPr/>
          <a:lstStyle/>
          <a:p>
            <a:fld id="{6700A58B-DD98-43D0-B791-721480A02982}" type="datetime1">
              <a:rPr lang="en-US" smtClean="0"/>
              <a:t>9/5/22</a:t>
            </a:fld>
            <a:endParaRPr lang="en-US"/>
          </a:p>
        </p:txBody>
      </p:sp>
      <p:sp>
        <p:nvSpPr>
          <p:cNvPr id="3" name="Title 2">
            <a:extLst>
              <a:ext uri="{FF2B5EF4-FFF2-40B4-BE49-F238E27FC236}">
                <a16:creationId xmlns:a16="http://schemas.microsoft.com/office/drawing/2014/main" id="{49DFE1BA-1039-0241-AB4B-A5C83B80CC05}"/>
              </a:ext>
            </a:extLst>
          </p:cNvPr>
          <p:cNvSpPr>
            <a:spLocks noGrp="1"/>
          </p:cNvSpPr>
          <p:nvPr>
            <p:ph type="title"/>
          </p:nvPr>
        </p:nvSpPr>
        <p:spPr>
          <a:xfrm>
            <a:off x="0" y="365126"/>
            <a:ext cx="9144000" cy="591477"/>
          </a:xfrm>
        </p:spPr>
        <p:txBody>
          <a:bodyPr/>
          <a:lstStyle/>
          <a:p>
            <a:r>
              <a:rPr lang="en-US" sz="3200" dirty="0"/>
              <a:t>Where should we put extra structural reinforcements?</a:t>
            </a:r>
          </a:p>
        </p:txBody>
      </p:sp>
      <p:sp>
        <p:nvSpPr>
          <p:cNvPr id="4" name="Slide Number Placeholder 3">
            <a:extLst>
              <a:ext uri="{FF2B5EF4-FFF2-40B4-BE49-F238E27FC236}">
                <a16:creationId xmlns:a16="http://schemas.microsoft.com/office/drawing/2014/main" id="{29BEA302-3797-534A-BA4C-C666B642A7D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C5FAF454-0E86-044A-8ED5-3FD326DA4D53}"/>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4EAB8D42-8384-DD4B-BCBA-606C65F0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666" y="1437620"/>
            <a:ext cx="5956663" cy="4437714"/>
          </a:xfrm>
          <a:prstGeom prst="rect">
            <a:avLst/>
          </a:prstGeom>
        </p:spPr>
      </p:pic>
      <p:sp>
        <p:nvSpPr>
          <p:cNvPr id="8" name="TextBox 7">
            <a:extLst>
              <a:ext uri="{FF2B5EF4-FFF2-40B4-BE49-F238E27FC236}">
                <a16:creationId xmlns:a16="http://schemas.microsoft.com/office/drawing/2014/main" id="{B426BD4A-4519-6640-9016-E0E1CBAF8939}"/>
              </a:ext>
            </a:extLst>
          </p:cNvPr>
          <p:cNvSpPr txBox="1"/>
          <p:nvPr/>
        </p:nvSpPr>
        <p:spPr>
          <a:xfrm>
            <a:off x="1188829" y="1252954"/>
            <a:ext cx="6766339" cy="369332"/>
          </a:xfrm>
          <a:prstGeom prst="rect">
            <a:avLst/>
          </a:prstGeom>
          <a:noFill/>
        </p:spPr>
        <p:txBody>
          <a:bodyPr wrap="none" rtlCol="0">
            <a:spAutoFit/>
          </a:bodyPr>
          <a:lstStyle/>
          <a:p>
            <a:r>
              <a:rPr lang="en-US" dirty="0"/>
              <a:t>Pattern of damage among returning plans from bombing runs in WW2.</a:t>
            </a:r>
          </a:p>
        </p:txBody>
      </p:sp>
    </p:spTree>
    <p:extLst>
      <p:ext uri="{BB962C8B-B14F-4D97-AF65-F5344CB8AC3E}">
        <p14:creationId xmlns:p14="http://schemas.microsoft.com/office/powerpoint/2010/main" val="3317207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7225D-1299-FE4F-9E40-0953D516D397}"/>
              </a:ext>
            </a:extLst>
          </p:cNvPr>
          <p:cNvSpPr>
            <a:spLocks noGrp="1"/>
          </p:cNvSpPr>
          <p:nvPr>
            <p:ph type="dt" sz="half" idx="10"/>
          </p:nvPr>
        </p:nvSpPr>
        <p:spPr/>
        <p:txBody>
          <a:bodyPr/>
          <a:lstStyle/>
          <a:p>
            <a:fld id="{6700A58B-DD98-43D0-B791-721480A02982}" type="datetime1">
              <a:rPr lang="en-US" smtClean="0"/>
              <a:t>9/5/22</a:t>
            </a:fld>
            <a:endParaRPr lang="en-US"/>
          </a:p>
        </p:txBody>
      </p:sp>
      <p:sp>
        <p:nvSpPr>
          <p:cNvPr id="3" name="Title 2">
            <a:extLst>
              <a:ext uri="{FF2B5EF4-FFF2-40B4-BE49-F238E27FC236}">
                <a16:creationId xmlns:a16="http://schemas.microsoft.com/office/drawing/2014/main" id="{49C4DC88-474E-BA4F-A10E-B08D150D4389}"/>
              </a:ext>
            </a:extLst>
          </p:cNvPr>
          <p:cNvSpPr>
            <a:spLocks noGrp="1"/>
          </p:cNvSpPr>
          <p:nvPr>
            <p:ph type="title"/>
          </p:nvPr>
        </p:nvSpPr>
        <p:spPr>
          <a:xfrm>
            <a:off x="0" y="365126"/>
            <a:ext cx="9144000" cy="591477"/>
          </a:xfrm>
        </p:spPr>
        <p:txBody>
          <a:bodyPr/>
          <a:lstStyle/>
          <a:p>
            <a:pPr algn="ctr"/>
            <a:r>
              <a:rPr lang="en-US" sz="2400" dirty="0"/>
              <a:t>After you have a good grasp of the problem then comes choosing data.</a:t>
            </a:r>
          </a:p>
        </p:txBody>
      </p:sp>
      <p:sp>
        <p:nvSpPr>
          <p:cNvPr id="4" name="Slide Number Placeholder 3">
            <a:extLst>
              <a:ext uri="{FF2B5EF4-FFF2-40B4-BE49-F238E27FC236}">
                <a16:creationId xmlns:a16="http://schemas.microsoft.com/office/drawing/2014/main" id="{EB8C0B9F-E72A-7E4A-A17D-E8CC7707DA37}"/>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05BC0E58-3AA3-C54D-992D-64892CFEE164}"/>
              </a:ext>
            </a:extLst>
          </p:cNvPr>
          <p:cNvSpPr>
            <a:spLocks noGrp="1"/>
          </p:cNvSpPr>
          <p:nvPr>
            <p:ph type="ftr" sz="quarter" idx="3"/>
          </p:nvPr>
        </p:nvSpPr>
        <p:spPr/>
        <p:txBody>
          <a:bodyPr/>
          <a:lstStyle/>
          <a:p>
            <a:r>
              <a:rPr lang="en-US"/>
              <a:t>Kwartler CSCI S-96</a:t>
            </a:r>
            <a:endParaRPr lang="en-US" dirty="0"/>
          </a:p>
        </p:txBody>
      </p:sp>
      <p:pic>
        <p:nvPicPr>
          <p:cNvPr id="1026" name="Picture 2" descr="10 memes that Data Scientists would absolutely love">
            <a:extLst>
              <a:ext uri="{FF2B5EF4-FFF2-40B4-BE49-F238E27FC236}">
                <a16:creationId xmlns:a16="http://schemas.microsoft.com/office/drawing/2014/main" id="{4AA11001-C3EF-0948-A0B7-BBCAA69DF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12989"/>
            <a:ext cx="3790681" cy="3642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Data Science Memes That Will Make You LOL | by Roman Orac | Medium">
            <a:extLst>
              <a:ext uri="{FF2B5EF4-FFF2-40B4-BE49-F238E27FC236}">
                <a16:creationId xmlns:a16="http://schemas.microsoft.com/office/drawing/2014/main" id="{90A0A4E4-57D6-7842-A671-2B40156CB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69591"/>
            <a:ext cx="3944471" cy="312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0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Data Exploration (EDA)</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6" name="Content Placeholder 2"/>
          <p:cNvSpPr txBox="1">
            <a:spLocks/>
          </p:cNvSpPr>
          <p:nvPr/>
        </p:nvSpPr>
        <p:spPr>
          <a:xfrm>
            <a:off x="914400" y="2057400"/>
            <a:ext cx="7772400" cy="3962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sets are typically large, complex &amp; messy</a:t>
            </a:r>
          </a:p>
          <a:p>
            <a:r>
              <a:rPr lang="en-US" altLang="en-US" dirty="0">
                <a:latin typeface="Franklin Gothic Book" pitchFamily="34" charset="0"/>
              </a:rPr>
              <a:t>Need to review the data to help refine the task</a:t>
            </a:r>
          </a:p>
          <a:p>
            <a:r>
              <a:rPr lang="en-US" altLang="en-US" dirty="0">
                <a:latin typeface="Franklin Gothic Book" pitchFamily="34" charset="0"/>
              </a:rPr>
              <a:t>Use techniques of Reduction/Sampling and Visualization</a:t>
            </a:r>
          </a:p>
        </p:txBody>
      </p:sp>
      <p:sp>
        <p:nvSpPr>
          <p:cNvPr id="7" name="Footer Placeholder 4">
            <a:extLst>
              <a:ext uri="{FF2B5EF4-FFF2-40B4-BE49-F238E27FC236}">
                <a16:creationId xmlns:a16="http://schemas.microsoft.com/office/drawing/2014/main" id="{98F970C7-E7CA-854C-BB06-3B74B9E9876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2945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86032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Exploring Data: Sampling to Save Time</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6" name="Content Placeholder 2"/>
          <p:cNvSpPr txBox="1">
            <a:spLocks/>
          </p:cNvSpPr>
          <p:nvPr/>
        </p:nvSpPr>
        <p:spPr>
          <a:xfrm>
            <a:off x="914400" y="1981200"/>
            <a:ext cx="7772400" cy="4038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mining typically deals with huge databases</a:t>
            </a:r>
          </a:p>
          <a:p>
            <a:r>
              <a:rPr lang="en-US" altLang="en-US" dirty="0">
                <a:latin typeface="Franklin Gothic Book" pitchFamily="34" charset="0"/>
              </a:rPr>
              <a:t>For piloting/prototyping, algorithms and models are typically applied to a sample from a database, to produce statistically-valid results</a:t>
            </a:r>
          </a:p>
          <a:p>
            <a:r>
              <a:rPr lang="en-US" altLang="en-US" dirty="0">
                <a:latin typeface="Franklin Gothic Book" pitchFamily="34" charset="0"/>
              </a:rPr>
              <a:t>Once you develop and select a final model, you use it to “score” (predict values or classes for) the observations in the larger database</a:t>
            </a:r>
          </a:p>
          <a:p>
            <a:endParaRPr lang="en-US" altLang="en-US" dirty="0">
              <a:latin typeface="Franklin Gothic Book" pitchFamily="34" charset="0"/>
            </a:endParaRPr>
          </a:p>
          <a:p>
            <a:r>
              <a:rPr lang="en-US" altLang="en-US" dirty="0">
                <a:latin typeface="Franklin Gothic Book" pitchFamily="34" charset="0"/>
              </a:rPr>
              <a:t>Caveats – unbalanced data needs “over sampling” </a:t>
            </a:r>
          </a:p>
          <a:p>
            <a:pPr lvl="1"/>
            <a:r>
              <a:rPr lang="en-US" altLang="en-US" dirty="0">
                <a:latin typeface="Franklin Gothic Book" pitchFamily="34" charset="0"/>
              </a:rPr>
              <a:t>Insurance no claim (99%) vs claim (1%)</a:t>
            </a:r>
          </a:p>
          <a:p>
            <a:pPr lvl="1"/>
            <a:r>
              <a:rPr lang="en-US" altLang="en-US" dirty="0">
                <a:latin typeface="Franklin Gothic Book" pitchFamily="34" charset="0"/>
              </a:rPr>
              <a:t>Credit Card Transactions (99+% no fraud) vs (&lt;1% fraud)</a:t>
            </a:r>
          </a:p>
          <a:p>
            <a:pPr lvl="1"/>
            <a:r>
              <a:rPr lang="en-US" altLang="en-US" dirty="0">
                <a:latin typeface="Franklin Gothic Book" pitchFamily="34" charset="0"/>
              </a:rPr>
              <a:t>If your modeling is unbalanced, the book has an example of oversampling</a:t>
            </a:r>
          </a:p>
        </p:txBody>
      </p:sp>
      <p:sp>
        <p:nvSpPr>
          <p:cNvPr id="7" name="Footer Placeholder 4">
            <a:extLst>
              <a:ext uri="{FF2B5EF4-FFF2-40B4-BE49-F238E27FC236}">
                <a16:creationId xmlns:a16="http://schemas.microsoft.com/office/drawing/2014/main" id="{0DED3F3E-2BA2-004C-939F-597D2B214EC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99568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8E556-CB57-4148-B330-A08E579FFEA7}"/>
              </a:ext>
            </a:extLst>
          </p:cNvPr>
          <p:cNvPicPr>
            <a:picLocks noChangeAspect="1"/>
          </p:cNvPicPr>
          <p:nvPr/>
        </p:nvPicPr>
        <p:blipFill>
          <a:blip r:embed="rId2"/>
          <a:stretch>
            <a:fillRect/>
          </a:stretch>
        </p:blipFill>
        <p:spPr>
          <a:xfrm>
            <a:off x="87090" y="652341"/>
            <a:ext cx="8630193" cy="5904869"/>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628650" y="77739"/>
            <a:ext cx="7886700" cy="591477"/>
          </a:xfrm>
        </p:spPr>
        <p:txBody>
          <a:bodyPr/>
          <a:lstStyle/>
          <a:p>
            <a:r>
              <a:rPr lang="en-US" dirty="0"/>
              <a:t>What’s the value of good EDA?</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8" name="Oval 7"/>
          <p:cNvSpPr/>
          <p:nvPr/>
        </p:nvSpPr>
        <p:spPr>
          <a:xfrm>
            <a:off x="148043" y="4722152"/>
            <a:ext cx="2164375" cy="729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1951" y="4187396"/>
            <a:ext cx="4177862" cy="895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Asked to predict the presence of West Nile Virus in Chicago mosquito traps.</a:t>
            </a:r>
          </a:p>
        </p:txBody>
      </p:sp>
      <p:cxnSp>
        <p:nvCxnSpPr>
          <p:cNvPr id="11" name="Straight Arrow Connector 10"/>
          <p:cNvCxnSpPr>
            <a:cxnSpLocks/>
            <a:stCxn id="8" idx="6"/>
            <a:endCxn id="9" idx="1"/>
          </p:cNvCxnSpPr>
          <p:nvPr/>
        </p:nvCxnSpPr>
        <p:spPr>
          <a:xfrm flipV="1">
            <a:off x="2312418" y="4635062"/>
            <a:ext cx="1249533" cy="45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E4F549C5-65BB-8540-8764-A13ACD8324A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0102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EDA let me realize a flaw!</a:t>
            </a:r>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pic>
        <p:nvPicPr>
          <p:cNvPr id="6" name="Picture 5"/>
          <p:cNvPicPr>
            <a:picLocks noChangeAspect="1"/>
          </p:cNvPicPr>
          <p:nvPr/>
        </p:nvPicPr>
        <p:blipFill>
          <a:blip r:embed="rId2"/>
          <a:stretch>
            <a:fillRect/>
          </a:stretch>
        </p:blipFill>
        <p:spPr>
          <a:xfrm>
            <a:off x="252248" y="1138925"/>
            <a:ext cx="6889530" cy="1645365"/>
          </a:xfrm>
          <a:prstGeom prst="rect">
            <a:avLst/>
          </a:prstGeom>
        </p:spPr>
      </p:pic>
      <p:pic>
        <p:nvPicPr>
          <p:cNvPr id="8" name="Picture 7"/>
          <p:cNvPicPr>
            <a:picLocks noChangeAspect="1"/>
          </p:cNvPicPr>
          <p:nvPr/>
        </p:nvPicPr>
        <p:blipFill>
          <a:blip r:embed="rId3"/>
          <a:stretch>
            <a:fillRect/>
          </a:stretch>
        </p:blipFill>
        <p:spPr>
          <a:xfrm>
            <a:off x="238126" y="2942233"/>
            <a:ext cx="7721451" cy="305464"/>
          </a:xfrm>
          <a:prstGeom prst="rect">
            <a:avLst/>
          </a:prstGeom>
        </p:spPr>
      </p:pic>
      <p:pic>
        <p:nvPicPr>
          <p:cNvPr id="10" name="Picture 9"/>
          <p:cNvPicPr>
            <a:picLocks noChangeAspect="1"/>
          </p:cNvPicPr>
          <p:nvPr/>
        </p:nvPicPr>
        <p:blipFill>
          <a:blip r:embed="rId4"/>
          <a:stretch>
            <a:fillRect/>
          </a:stretch>
        </p:blipFill>
        <p:spPr>
          <a:xfrm>
            <a:off x="220717" y="3595523"/>
            <a:ext cx="6982317" cy="1538601"/>
          </a:xfrm>
          <a:prstGeom prst="rect">
            <a:avLst/>
          </a:prstGeom>
        </p:spPr>
      </p:pic>
      <p:sp>
        <p:nvSpPr>
          <p:cNvPr id="11" name="Explosion 2 10"/>
          <p:cNvSpPr/>
          <p:nvPr/>
        </p:nvSpPr>
        <p:spPr>
          <a:xfrm>
            <a:off x="5044964" y="87152"/>
            <a:ext cx="2435699" cy="140789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Simple EDA by year would show that West Nile was 2x in 2012 </a:t>
            </a:r>
          </a:p>
        </p:txBody>
      </p:sp>
      <p:sp>
        <p:nvSpPr>
          <p:cNvPr id="12" name="Rectangle 11"/>
          <p:cNvSpPr/>
          <p:nvPr/>
        </p:nvSpPr>
        <p:spPr>
          <a:xfrm>
            <a:off x="141890" y="5470634"/>
            <a:ext cx="8860220" cy="5675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fitting an algorithm, I merely doubled predictions if they were within 2012 for the test set.  Not great DS but an easy way to move up the leaderboard.</a:t>
            </a:r>
          </a:p>
        </p:txBody>
      </p:sp>
      <p:sp>
        <p:nvSpPr>
          <p:cNvPr id="13" name="Footer Placeholder 4">
            <a:extLst>
              <a:ext uri="{FF2B5EF4-FFF2-40B4-BE49-F238E27FC236}">
                <a16:creationId xmlns:a16="http://schemas.microsoft.com/office/drawing/2014/main" id="{03B6BE0C-37E3-1A47-BF6C-FF6A302BD3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7675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8E941-E8E1-4A22-A057-37BDB077D3B3}"/>
              </a:ext>
            </a:extLst>
          </p:cNvPr>
          <p:cNvSpPr>
            <a:spLocks noGrp="1"/>
          </p:cNvSpPr>
          <p:nvPr>
            <p:ph idx="1"/>
          </p:nvPr>
        </p:nvSpPr>
        <p:spPr>
          <a:xfrm>
            <a:off x="571500" y="1838504"/>
            <a:ext cx="3943350" cy="3975005"/>
          </a:xfrm>
        </p:spPr>
        <p:txBody>
          <a:bodyPr>
            <a:normAutofit/>
          </a:bodyPr>
          <a:lstStyle/>
          <a:p>
            <a:r>
              <a:rPr lang="en-US" dirty="0"/>
              <a:t>Lots of basic R options</a:t>
            </a:r>
          </a:p>
          <a:p>
            <a:pPr lvl="1"/>
            <a:r>
              <a:rPr lang="en-US" dirty="0" err="1"/>
              <a:t>str</a:t>
            </a:r>
            <a:r>
              <a:rPr lang="en-US" dirty="0"/>
              <a:t>()</a:t>
            </a:r>
          </a:p>
          <a:p>
            <a:pPr lvl="1"/>
            <a:r>
              <a:rPr lang="en-US" dirty="0"/>
              <a:t>dim()</a:t>
            </a:r>
          </a:p>
          <a:p>
            <a:pPr lvl="1"/>
            <a:r>
              <a:rPr lang="en-US" dirty="0"/>
              <a:t>class()</a:t>
            </a:r>
          </a:p>
          <a:p>
            <a:pPr lvl="1"/>
            <a:r>
              <a:rPr lang="en-US" dirty="0"/>
              <a:t>head()</a:t>
            </a:r>
          </a:p>
          <a:p>
            <a:pPr lvl="1"/>
            <a:r>
              <a:rPr lang="en-US" dirty="0" err="1"/>
              <a:t>nlevels</a:t>
            </a:r>
            <a:r>
              <a:rPr lang="en-US" dirty="0"/>
              <a:t>()</a:t>
            </a:r>
          </a:p>
          <a:p>
            <a:pPr lvl="1"/>
            <a:r>
              <a:rPr lang="en-US" dirty="0"/>
              <a:t>summary()</a:t>
            </a:r>
          </a:p>
          <a:p>
            <a:pPr lvl="1"/>
            <a:r>
              <a:rPr lang="en-US" dirty="0" err="1"/>
              <a:t>cor</a:t>
            </a:r>
            <a:r>
              <a:rPr lang="en-US" dirty="0"/>
              <a:t>()</a:t>
            </a:r>
          </a:p>
          <a:p>
            <a:pPr lvl="1"/>
            <a:r>
              <a:rPr lang="en-US" dirty="0"/>
              <a:t>unique()</a:t>
            </a:r>
          </a:p>
          <a:p>
            <a:pPr lvl="1"/>
            <a:r>
              <a:rPr lang="en-US" dirty="0"/>
              <a:t>mean()</a:t>
            </a:r>
          </a:p>
          <a:p>
            <a:pPr lvl="1"/>
            <a:r>
              <a:rPr lang="en-US" dirty="0" err="1"/>
              <a:t>colSums</a:t>
            </a:r>
            <a:r>
              <a:rPr lang="en-US" dirty="0"/>
              <a:t>()</a:t>
            </a:r>
          </a:p>
          <a:p>
            <a:pPr lvl="1"/>
            <a:r>
              <a:rPr lang="en-US" dirty="0"/>
              <a:t>is.na()</a:t>
            </a:r>
          </a:p>
        </p:txBody>
      </p:sp>
      <p:sp>
        <p:nvSpPr>
          <p:cNvPr id="4" name="Date Placeholder 3">
            <a:extLst>
              <a:ext uri="{FF2B5EF4-FFF2-40B4-BE49-F238E27FC236}">
                <a16:creationId xmlns:a16="http://schemas.microsoft.com/office/drawing/2014/main" id="{8FCA8A2A-BA2A-4F59-BDF1-B1C7549B9048}"/>
              </a:ext>
            </a:extLst>
          </p:cNvPr>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a:extLst>
              <a:ext uri="{FF2B5EF4-FFF2-40B4-BE49-F238E27FC236}">
                <a16:creationId xmlns:a16="http://schemas.microsoft.com/office/drawing/2014/main" id="{67524C8B-E040-46C3-90CB-4F7DAB9FD55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B_EDA </a:t>
            </a:r>
            <a:r>
              <a:rPr lang="en-US" sz="2800" dirty="0" err="1"/>
              <a:t>work.R</a:t>
            </a:r>
            <a:r>
              <a:rPr lang="en-US" sz="2800" dirty="0"/>
              <a:t>:</a:t>
            </a:r>
          </a:p>
        </p:txBody>
      </p:sp>
      <p:sp>
        <p:nvSpPr>
          <p:cNvPr id="8" name="Title 7"/>
          <p:cNvSpPr>
            <a:spLocks noGrp="1"/>
          </p:cNvSpPr>
          <p:nvPr>
            <p:ph type="title"/>
          </p:nvPr>
        </p:nvSpPr>
        <p:spPr/>
        <p:txBody>
          <a:bodyPr/>
          <a:lstStyle/>
          <a:p>
            <a:r>
              <a:rPr lang="en-US" dirty="0"/>
              <a:t>Let’s Practice</a:t>
            </a:r>
          </a:p>
        </p:txBody>
      </p:sp>
      <p:sp>
        <p:nvSpPr>
          <p:cNvPr id="9" name="Content Placeholder 2">
            <a:extLst>
              <a:ext uri="{FF2B5EF4-FFF2-40B4-BE49-F238E27FC236}">
                <a16:creationId xmlns:a16="http://schemas.microsoft.com/office/drawing/2014/main" id="{8738E941-E8E1-4A22-A057-37BDB077D3B3}"/>
              </a:ext>
            </a:extLst>
          </p:cNvPr>
          <p:cNvSpPr txBox="1">
            <a:spLocks/>
          </p:cNvSpPr>
          <p:nvPr/>
        </p:nvSpPr>
        <p:spPr>
          <a:xfrm>
            <a:off x="4781550" y="1838504"/>
            <a:ext cx="3943350" cy="30320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Specific packages make life easier</a:t>
            </a:r>
          </a:p>
          <a:p>
            <a:pPr lvl="1"/>
            <a:r>
              <a:rPr lang="en-US" dirty="0"/>
              <a:t>library(</a:t>
            </a:r>
            <a:r>
              <a:rPr lang="en-US" dirty="0" err="1"/>
              <a:t>DataExplorer</a:t>
            </a:r>
            <a:r>
              <a:rPr lang="en-US" dirty="0"/>
              <a:t>)</a:t>
            </a:r>
          </a:p>
          <a:p>
            <a:pPr lvl="2"/>
            <a:r>
              <a:rPr lang="en-US" dirty="0" err="1"/>
              <a:t>plot_str</a:t>
            </a:r>
            <a:r>
              <a:rPr lang="en-US" dirty="0"/>
              <a:t>()</a:t>
            </a:r>
          </a:p>
          <a:p>
            <a:pPr lvl="2"/>
            <a:r>
              <a:rPr lang="en-US" dirty="0" err="1"/>
              <a:t>plot_missing</a:t>
            </a:r>
            <a:r>
              <a:rPr lang="en-US" dirty="0"/>
              <a:t>()</a:t>
            </a:r>
          </a:p>
          <a:p>
            <a:pPr lvl="2"/>
            <a:r>
              <a:rPr lang="en-US" dirty="0" err="1"/>
              <a:t>plot_histogram</a:t>
            </a:r>
            <a:r>
              <a:rPr lang="en-US" dirty="0"/>
              <a:t>()</a:t>
            </a:r>
          </a:p>
          <a:p>
            <a:pPr lvl="2"/>
            <a:r>
              <a:rPr lang="en-US" dirty="0" err="1"/>
              <a:t>plot_density</a:t>
            </a:r>
            <a:r>
              <a:rPr lang="en-US" dirty="0"/>
              <a:t>()</a:t>
            </a:r>
          </a:p>
          <a:p>
            <a:pPr lvl="2"/>
            <a:r>
              <a:rPr lang="en-US" dirty="0" err="1"/>
              <a:t>plot_scatterplot</a:t>
            </a:r>
            <a:r>
              <a:rPr lang="en-US" dirty="0"/>
              <a:t>()</a:t>
            </a:r>
          </a:p>
          <a:p>
            <a:pPr lvl="2"/>
            <a:endParaRPr lang="en-US" dirty="0"/>
          </a:p>
          <a:p>
            <a:pPr lvl="1"/>
            <a:r>
              <a:rPr lang="en-US" dirty="0"/>
              <a:t>library(</a:t>
            </a:r>
            <a:r>
              <a:rPr lang="en-US" dirty="0" err="1"/>
              <a:t>radiant.data</a:t>
            </a:r>
            <a:r>
              <a:rPr lang="en-US" dirty="0"/>
              <a:t>)</a:t>
            </a:r>
          </a:p>
          <a:p>
            <a:pPr lvl="2"/>
            <a:endParaRPr lang="en-US" dirty="0"/>
          </a:p>
        </p:txBody>
      </p:sp>
      <p:sp>
        <p:nvSpPr>
          <p:cNvPr id="2" name="Rectangle 1"/>
          <p:cNvSpPr/>
          <p:nvPr/>
        </p:nvSpPr>
        <p:spPr>
          <a:xfrm>
            <a:off x="689811" y="5566611"/>
            <a:ext cx="7796463" cy="5775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this script you will fill in the object, vector and information into the code scaffold.  Then spend 5-10min exploring the data with </a:t>
            </a:r>
            <a:r>
              <a:rPr lang="en-US" dirty="0" err="1"/>
              <a:t>radiant.data</a:t>
            </a:r>
            <a:endParaRPr lang="en-US" dirty="0"/>
          </a:p>
        </p:txBody>
      </p:sp>
      <p:sp>
        <p:nvSpPr>
          <p:cNvPr id="10" name="Footer Placeholder 4">
            <a:extLst>
              <a:ext uri="{FF2B5EF4-FFF2-40B4-BE49-F238E27FC236}">
                <a16:creationId xmlns:a16="http://schemas.microsoft.com/office/drawing/2014/main" id="{80EB8855-8953-9748-889E-107674977ED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5774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Housekeeping , Reading &amp; 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6" name="TextBox 5"/>
          <p:cNvSpPr txBox="1"/>
          <p:nvPr/>
        </p:nvSpPr>
        <p:spPr>
          <a:xfrm>
            <a:off x="421856" y="994291"/>
            <a:ext cx="8505573" cy="2954655"/>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Homework suggestions…check the syllabus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Start </a:t>
            </a:r>
            <a:r>
              <a:rPr lang="en-US" sz="2400" dirty="0" err="1"/>
              <a:t>okCupid</a:t>
            </a:r>
            <a:r>
              <a:rPr lang="en-US" sz="2400" dirty="0"/>
              <a:t> Case in code or with </a:t>
            </a:r>
            <a:r>
              <a:rPr lang="en-US" sz="2400" dirty="0" err="1"/>
              <a:t>Radiant.Data</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Read Chapter 3</a:t>
            </a:r>
          </a:p>
          <a:p>
            <a:endParaRPr lang="en-US" sz="2400" dirty="0"/>
          </a:p>
          <a:p>
            <a:pPr marL="285750" indent="-285750">
              <a:buFont typeface="Arial" panose="020B0604020202020204" pitchFamily="34" charset="0"/>
              <a:buChar char="•"/>
            </a:pPr>
            <a:r>
              <a:rPr lang="en-US" sz="2400" dirty="0"/>
              <a:t>Ask questions publicly on the class forum</a:t>
            </a:r>
          </a:p>
        </p:txBody>
      </p:sp>
      <p:sp>
        <p:nvSpPr>
          <p:cNvPr id="7" name="Footer Placeholder 4">
            <a:extLst>
              <a:ext uri="{FF2B5EF4-FFF2-40B4-BE49-F238E27FC236}">
                <a16:creationId xmlns:a16="http://schemas.microsoft.com/office/drawing/2014/main" id="{E528CDBF-CE99-7B41-9621-19A933609E9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5969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EB55-C9B3-9941-BBC1-329E65554AFE}"/>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44D0A72-E4BF-CC4E-8A38-843D7C9CCE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F3CC00C-D7AD-2347-97DC-9B1AAF912B91}"/>
              </a:ext>
            </a:extLst>
          </p:cNvPr>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a:extLst>
              <a:ext uri="{FF2B5EF4-FFF2-40B4-BE49-F238E27FC236}">
                <a16:creationId xmlns:a16="http://schemas.microsoft.com/office/drawing/2014/main" id="{29029F48-C033-624C-8CBB-533380BDC9AC}"/>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6" name="Footer Placeholder 5">
            <a:extLst>
              <a:ext uri="{FF2B5EF4-FFF2-40B4-BE49-F238E27FC236}">
                <a16:creationId xmlns:a16="http://schemas.microsoft.com/office/drawing/2014/main" id="{3CAA4A17-A71D-0742-869C-D2B691DCA26A}"/>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025914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73932D4-585F-4965-961B-74D6B944BB13}"/>
              </a:ext>
            </a:extLst>
          </p:cNvPr>
          <p:cNvSpPr/>
          <p:nvPr/>
        </p:nvSpPr>
        <p:spPr>
          <a:xfrm>
            <a:off x="4774509"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4A1D90-6197-49C9-B98B-8576097CEFE2}"/>
              </a:ext>
            </a:extLst>
          </p:cNvPr>
          <p:cNvSpPr/>
          <p:nvPr/>
        </p:nvSpPr>
        <p:spPr>
          <a:xfrm>
            <a:off x="560147"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2C7128A-12CD-48C7-BF7F-9449ADA925CB}"/>
              </a:ext>
            </a:extLst>
          </p:cNvPr>
          <p:cNvSpPr/>
          <p:nvPr/>
        </p:nvSpPr>
        <p:spPr>
          <a:xfrm>
            <a:off x="4774509"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F5EDD1-3B50-4093-B499-0802BD0F0EB5}"/>
              </a:ext>
            </a:extLst>
          </p:cNvPr>
          <p:cNvSpPr/>
          <p:nvPr/>
        </p:nvSpPr>
        <p:spPr>
          <a:xfrm>
            <a:off x="560147"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Common R Object Types - Vectors</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56</a:t>
            </a:fld>
            <a:endParaRPr lang="en-US" dirty="0"/>
          </a:p>
        </p:txBody>
      </p:sp>
      <p:sp>
        <p:nvSpPr>
          <p:cNvPr id="7" name="TextBox 6">
            <a:extLst>
              <a:ext uri="{FF2B5EF4-FFF2-40B4-BE49-F238E27FC236}">
                <a16:creationId xmlns:a16="http://schemas.microsoft.com/office/drawing/2014/main" id="{12328E62-1946-4F9E-9D38-52B39F64001C}"/>
              </a:ext>
            </a:extLst>
          </p:cNvPr>
          <p:cNvSpPr txBox="1"/>
          <p:nvPr/>
        </p:nvSpPr>
        <p:spPr>
          <a:xfrm>
            <a:off x="628650" y="1031709"/>
            <a:ext cx="7092711" cy="369332"/>
          </a:xfrm>
          <a:prstGeom prst="rect">
            <a:avLst/>
          </a:prstGeom>
          <a:noFill/>
        </p:spPr>
        <p:txBody>
          <a:bodyPr wrap="none" rtlCol="0">
            <a:spAutoFit/>
          </a:bodyPr>
          <a:lstStyle/>
          <a:p>
            <a:r>
              <a:rPr lang="en-US" dirty="0"/>
              <a:t>Objects in R can be various forms and even made to be “custom” types.</a:t>
            </a:r>
          </a:p>
        </p:txBody>
      </p:sp>
      <p:graphicFrame>
        <p:nvGraphicFramePr>
          <p:cNvPr id="9" name="Table 8">
            <a:extLst>
              <a:ext uri="{FF2B5EF4-FFF2-40B4-BE49-F238E27FC236}">
                <a16:creationId xmlns:a16="http://schemas.microsoft.com/office/drawing/2014/main" id="{A571355B-F223-4EB9-ADE5-5CFA00FC9FE6}"/>
              </a:ext>
            </a:extLst>
          </p:cNvPr>
          <p:cNvGraphicFramePr>
            <a:graphicFrameLocks noGrp="1"/>
          </p:cNvGraphicFramePr>
          <p:nvPr/>
        </p:nvGraphicFramePr>
        <p:xfrm>
          <a:off x="1102891" y="2306053"/>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867252433"/>
                    </a:ext>
                  </a:extLst>
                </a:gridCol>
              </a:tblGrid>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8119855"/>
                  </a:ext>
                </a:extLst>
              </a:tr>
              <a:tr h="190500">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402720"/>
                  </a:ext>
                </a:extLst>
              </a:tr>
              <a:tr h="190500">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784631"/>
                  </a:ext>
                </a:extLst>
              </a:tr>
              <a:tr h="190500">
                <a:tc>
                  <a:txBody>
                    <a:bodyPr/>
                    <a:lstStyle/>
                    <a:p>
                      <a:pPr algn="ctr" fontAlgn="b"/>
                      <a:r>
                        <a:rPr lang="en-US" sz="1100" u="none" strike="noStrike" dirty="0">
                          <a:effectLst/>
                        </a:rPr>
                        <a:t>3.47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4054108"/>
                  </a:ext>
                </a:extLst>
              </a:tr>
              <a:tr h="190500">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1833029"/>
                  </a:ext>
                </a:extLst>
              </a:tr>
            </a:tbl>
          </a:graphicData>
        </a:graphic>
      </p:graphicFrame>
      <p:pic>
        <p:nvPicPr>
          <p:cNvPr id="1026" name="Picture 2" descr="R">
            <a:extLst>
              <a:ext uri="{FF2B5EF4-FFF2-40B4-BE49-F238E27FC236}">
                <a16:creationId xmlns:a16="http://schemas.microsoft.com/office/drawing/2014/main" id="{F55C34EE-562F-4967-9FE5-45BD25BBAE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8478" y="2154419"/>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C00517C6-F530-4DD9-A6C4-EE91B96386BF}"/>
              </a:ext>
            </a:extLst>
          </p:cNvPr>
          <p:cNvSpPr>
            <a:spLocks noChangeArrowheads="1"/>
          </p:cNvSpPr>
          <p:nvPr/>
        </p:nvSpPr>
        <p:spPr bwMode="auto">
          <a:xfrm>
            <a:off x="2468253" y="2648272"/>
            <a:ext cx="133882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c(1,10,12,3.47)</a:t>
            </a:r>
          </a:p>
        </p:txBody>
      </p:sp>
      <p:sp>
        <p:nvSpPr>
          <p:cNvPr id="13" name="Rectangle 12">
            <a:extLst>
              <a:ext uri="{FF2B5EF4-FFF2-40B4-BE49-F238E27FC236}">
                <a16:creationId xmlns:a16="http://schemas.microsoft.com/office/drawing/2014/main" id="{BAE36B7B-872E-45EE-9B94-1BE48A8FF678}"/>
              </a:ext>
            </a:extLst>
          </p:cNvPr>
          <p:cNvSpPr/>
          <p:nvPr/>
        </p:nvSpPr>
        <p:spPr>
          <a:xfrm>
            <a:off x="558769" y="5892475"/>
            <a:ext cx="8026463" cy="3342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R, a vector can be numeric, Boolean (T/F), factors, or contain strings.</a:t>
            </a:r>
          </a:p>
        </p:txBody>
      </p:sp>
      <p:graphicFrame>
        <p:nvGraphicFramePr>
          <p:cNvPr id="15" name="Table 14">
            <a:extLst>
              <a:ext uri="{FF2B5EF4-FFF2-40B4-BE49-F238E27FC236}">
                <a16:creationId xmlns:a16="http://schemas.microsoft.com/office/drawing/2014/main" id="{F7070C25-BF4A-4CD2-8E3D-39E6D3C32421}"/>
              </a:ext>
            </a:extLst>
          </p:cNvPr>
          <p:cNvGraphicFramePr>
            <a:graphicFrameLocks noGrp="1"/>
          </p:cNvGraphicFramePr>
          <p:nvPr/>
        </p:nvGraphicFramePr>
        <p:xfrm>
          <a:off x="958811" y="4641389"/>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968289917"/>
                    </a:ext>
                  </a:extLst>
                </a:gridCol>
              </a:tblGrid>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08980354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588407670"/>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14010597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243233505"/>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643457734"/>
                  </a:ext>
                </a:extLst>
              </a:tr>
            </a:tbl>
          </a:graphicData>
        </a:graphic>
      </p:graphicFrame>
      <p:sp>
        <p:nvSpPr>
          <p:cNvPr id="16" name="Rectangle 4">
            <a:extLst>
              <a:ext uri="{FF2B5EF4-FFF2-40B4-BE49-F238E27FC236}">
                <a16:creationId xmlns:a16="http://schemas.microsoft.com/office/drawing/2014/main" id="{B7C8CB1B-0649-4498-B4AB-EE7F50E87205}"/>
              </a:ext>
            </a:extLst>
          </p:cNvPr>
          <p:cNvSpPr>
            <a:spLocks noChangeArrowheads="1"/>
          </p:cNvSpPr>
          <p:nvPr/>
        </p:nvSpPr>
        <p:spPr bwMode="auto">
          <a:xfrm>
            <a:off x="1782714" y="4909040"/>
            <a:ext cx="2569934" cy="553998"/>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c(T, T, F, T, F)</a:t>
            </a:r>
          </a:p>
          <a:p>
            <a:r>
              <a:rPr lang="en-US" altLang="en-US" sz="1000" dirty="0">
                <a:latin typeface="Lucida Console" panose="020B0609040504020204" pitchFamily="49" charset="0"/>
              </a:rPr>
              <a:t>c(TRUE,TRUE, FALSE, TRUE,FALSE)</a:t>
            </a:r>
          </a:p>
          <a:p>
            <a:r>
              <a:rPr lang="en-US" altLang="en-US" sz="1000" dirty="0">
                <a:latin typeface="Lucida Console" panose="020B0609040504020204" pitchFamily="49" charset="0"/>
              </a:rPr>
              <a:t>c(T,TRUE, F, TRUE,FALSE)</a:t>
            </a:r>
          </a:p>
        </p:txBody>
      </p:sp>
      <p:sp>
        <p:nvSpPr>
          <p:cNvPr id="20" name="Rectangle 19">
            <a:extLst>
              <a:ext uri="{FF2B5EF4-FFF2-40B4-BE49-F238E27FC236}">
                <a16:creationId xmlns:a16="http://schemas.microsoft.com/office/drawing/2014/main" id="{84B62FB6-14FB-4351-85BA-9580AE422321}"/>
              </a:ext>
            </a:extLst>
          </p:cNvPr>
          <p:cNvSpPr/>
          <p:nvPr/>
        </p:nvSpPr>
        <p:spPr>
          <a:xfrm>
            <a:off x="6001627" y="2151483"/>
            <a:ext cx="2560316"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(c('MALE','FEMALE','FEMALE'))</a:t>
            </a:r>
          </a:p>
        </p:txBody>
      </p:sp>
      <p:sp>
        <p:nvSpPr>
          <p:cNvPr id="21" name="Rectangle 7">
            <a:extLst>
              <a:ext uri="{FF2B5EF4-FFF2-40B4-BE49-F238E27FC236}">
                <a16:creationId xmlns:a16="http://schemas.microsoft.com/office/drawing/2014/main" id="{F5512CC3-E99D-4313-84BC-1A50DBA8C92F}"/>
              </a:ext>
            </a:extLst>
          </p:cNvPr>
          <p:cNvSpPr>
            <a:spLocks noChangeArrowheads="1"/>
          </p:cNvSpPr>
          <p:nvPr/>
        </p:nvSpPr>
        <p:spPr bwMode="auto">
          <a:xfrm>
            <a:off x="6489100" y="2536993"/>
            <a:ext cx="15853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[1] MALE FEMALE </a:t>
            </a:r>
            <a:r>
              <a:rPr kumimoji="0" lang="en-US" altLang="en-US" sz="900" b="0" i="0" u="none" strike="noStrike" cap="none" normalizeH="0" baseline="0" dirty="0" err="1">
                <a:ln>
                  <a:noFill/>
                </a:ln>
                <a:solidFill>
                  <a:srgbClr val="000000"/>
                </a:solidFill>
                <a:effectLst/>
                <a:latin typeface="Lucida Console" panose="020B0609040504020204" pitchFamily="49" charset="0"/>
              </a:rPr>
              <a:t>FEMALE</a:t>
            </a:r>
            <a:r>
              <a:rPr kumimoji="0" lang="en-US" altLang="en-US" sz="9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Levels: FEMALE MALE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E8CA62E7-E68E-4411-BBDA-4D879C18F6FF}"/>
              </a:ext>
            </a:extLst>
          </p:cNvPr>
          <p:cNvSpPr/>
          <p:nvPr/>
        </p:nvSpPr>
        <p:spPr>
          <a:xfrm>
            <a:off x="5491711" y="4681955"/>
            <a:ext cx="226215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dirty="0">
                <a:latin typeface="Lucida Console" panose="020B0609040504020204" pitchFamily="49" charset="0"/>
              </a:rPr>
              <a:t>c('MALE','FEMALE','FEMALE')</a:t>
            </a:r>
          </a:p>
        </p:txBody>
      </p:sp>
      <p:sp>
        <p:nvSpPr>
          <p:cNvPr id="25" name="Rectangle 7">
            <a:extLst>
              <a:ext uri="{FF2B5EF4-FFF2-40B4-BE49-F238E27FC236}">
                <a16:creationId xmlns:a16="http://schemas.microsoft.com/office/drawing/2014/main" id="{EAF7FAC9-7A73-405A-B7C7-88DFF8092E58}"/>
              </a:ext>
            </a:extLst>
          </p:cNvPr>
          <p:cNvSpPr>
            <a:spLocks noChangeArrowheads="1"/>
          </p:cNvSpPr>
          <p:nvPr/>
        </p:nvSpPr>
        <p:spPr bwMode="auto">
          <a:xfrm>
            <a:off x="5545572" y="5006767"/>
            <a:ext cx="215443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Lucida Console" panose="020B0609040504020204" pitchFamily="49" charset="0"/>
              </a:rPr>
              <a:t>[1] </a:t>
            </a:r>
            <a:r>
              <a:rPr lang="en-US" altLang="en-US" sz="1000" dirty="0">
                <a:solidFill>
                  <a:srgbClr val="000000"/>
                </a:solidFill>
                <a:latin typeface="Lucida Console" panose="020B0609040504020204" pitchFamily="49" charset="0"/>
              </a:rPr>
              <a:t>"MALE" "FEMALE" "FEMALE"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Image result for excel logo">
            <a:extLst>
              <a:ext uri="{FF2B5EF4-FFF2-40B4-BE49-F238E27FC236}">
                <a16:creationId xmlns:a16="http://schemas.microsoft.com/office/drawing/2014/main" id="{D9164295-8471-40B1-9686-A9A160371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9186" y="191617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A22419F-643E-432F-B1AF-B6A2CCED2A86}"/>
              </a:ext>
            </a:extLst>
          </p:cNvPr>
          <p:cNvSpPr/>
          <p:nvPr/>
        </p:nvSpPr>
        <p:spPr>
          <a:xfrm>
            <a:off x="560147"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Numeric/Integer</a:t>
            </a:r>
          </a:p>
        </p:txBody>
      </p:sp>
      <p:pic>
        <p:nvPicPr>
          <p:cNvPr id="28" name="Picture 10" descr="Image result for excel logo">
            <a:extLst>
              <a:ext uri="{FF2B5EF4-FFF2-40B4-BE49-F238E27FC236}">
                <a16:creationId xmlns:a16="http://schemas.microsoft.com/office/drawing/2014/main" id="{8D733D74-2E64-46DE-B265-F8B82FC236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105" y="4248892"/>
            <a:ext cx="397011" cy="3898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R">
            <a:extLst>
              <a:ext uri="{FF2B5EF4-FFF2-40B4-BE49-F238E27FC236}">
                <a16:creationId xmlns:a16="http://schemas.microsoft.com/office/drawing/2014/main" id="{24A82192-9718-4192-BC79-DE9B2C9A40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492" y="4459442"/>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8696593-5A32-479D-9F8D-C91EA0F55256}"/>
              </a:ext>
            </a:extLst>
          </p:cNvPr>
          <p:cNvSpPr/>
          <p:nvPr/>
        </p:nvSpPr>
        <p:spPr>
          <a:xfrm>
            <a:off x="560147" y="3819403"/>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Boolean</a:t>
            </a:r>
          </a:p>
        </p:txBody>
      </p:sp>
      <p:sp>
        <p:nvSpPr>
          <p:cNvPr id="32" name="Rectangle 31">
            <a:extLst>
              <a:ext uri="{FF2B5EF4-FFF2-40B4-BE49-F238E27FC236}">
                <a16:creationId xmlns:a16="http://schemas.microsoft.com/office/drawing/2014/main" id="{27812138-F705-4A0A-9EDC-538F81BD486C}"/>
              </a:ext>
            </a:extLst>
          </p:cNvPr>
          <p:cNvSpPr/>
          <p:nvPr/>
        </p:nvSpPr>
        <p:spPr>
          <a:xfrm>
            <a:off x="4774509"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 (Distinct Classes)</a:t>
            </a:r>
          </a:p>
        </p:txBody>
      </p:sp>
      <p:graphicFrame>
        <p:nvGraphicFramePr>
          <p:cNvPr id="27" name="Table 26">
            <a:extLst>
              <a:ext uri="{FF2B5EF4-FFF2-40B4-BE49-F238E27FC236}">
                <a16:creationId xmlns:a16="http://schemas.microsoft.com/office/drawing/2014/main" id="{B6D4EF3B-B208-41E0-A7C9-B4B5BC16A4EB}"/>
              </a:ext>
            </a:extLst>
          </p:cNvPr>
          <p:cNvGraphicFramePr>
            <a:graphicFrameLocks noGrp="1"/>
          </p:cNvGraphicFramePr>
          <p:nvPr/>
        </p:nvGraphicFramePr>
        <p:xfrm>
          <a:off x="4848705" y="2303645"/>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u="none" strike="noStrike">
                          <a:effectLst/>
                        </a:rPr>
                        <a:t>FEMALE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u="none" strike="noStrike" dirty="0">
                          <a:effectLst/>
                        </a:rPr>
                        <a:t>FEMALE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pic>
        <p:nvPicPr>
          <p:cNvPr id="35" name="Picture 2" descr="R">
            <a:extLst>
              <a:ext uri="{FF2B5EF4-FFF2-40B4-BE49-F238E27FC236}">
                <a16:creationId xmlns:a16="http://schemas.microsoft.com/office/drawing/2014/main" id="{46834B87-1D33-4AAA-979B-FBC0BF9BF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2596" y="1740522"/>
            <a:ext cx="478378" cy="3707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excel logo">
            <a:extLst>
              <a:ext uri="{FF2B5EF4-FFF2-40B4-BE49-F238E27FC236}">
                <a16:creationId xmlns:a16="http://schemas.microsoft.com/office/drawing/2014/main" id="{3AA4453C-EF18-4F3B-B837-B31109286D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5000" y="176112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F7343245-5A3F-4C8A-B3F3-F13DABCF060A}"/>
              </a:ext>
            </a:extLst>
          </p:cNvPr>
          <p:cNvSpPr/>
          <p:nvPr/>
        </p:nvSpPr>
        <p:spPr>
          <a:xfrm>
            <a:off x="4774509" y="3817576"/>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(just text)</a:t>
            </a:r>
          </a:p>
        </p:txBody>
      </p:sp>
      <p:sp>
        <p:nvSpPr>
          <p:cNvPr id="3" name="TextBox 2"/>
          <p:cNvSpPr txBox="1"/>
          <p:nvPr/>
        </p:nvSpPr>
        <p:spPr>
          <a:xfrm rot="16200000">
            <a:off x="5385218" y="2359645"/>
            <a:ext cx="978153" cy="307777"/>
          </a:xfrm>
          <a:prstGeom prst="rect">
            <a:avLst/>
          </a:prstGeom>
          <a:noFill/>
        </p:spPr>
        <p:txBody>
          <a:bodyPr wrap="none" rtlCol="0">
            <a:spAutoFit/>
          </a:bodyPr>
          <a:lstStyle/>
          <a:p>
            <a:r>
              <a:rPr lang="en-US" sz="1400" u="sng" dirty="0"/>
              <a:t>Unordered</a:t>
            </a:r>
          </a:p>
        </p:txBody>
      </p:sp>
      <p:sp>
        <p:nvSpPr>
          <p:cNvPr id="33" name="TextBox 32"/>
          <p:cNvSpPr txBox="1"/>
          <p:nvPr/>
        </p:nvSpPr>
        <p:spPr>
          <a:xfrm rot="16200000">
            <a:off x="5508310" y="3226419"/>
            <a:ext cx="722442" cy="307777"/>
          </a:xfrm>
          <a:prstGeom prst="rect">
            <a:avLst/>
          </a:prstGeom>
          <a:noFill/>
        </p:spPr>
        <p:txBody>
          <a:bodyPr wrap="none" rtlCol="0">
            <a:spAutoFit/>
          </a:bodyPr>
          <a:lstStyle/>
          <a:p>
            <a:r>
              <a:rPr lang="en-US" sz="1400" u="sng" dirty="0"/>
              <a:t>Ordinal</a:t>
            </a:r>
          </a:p>
        </p:txBody>
      </p:sp>
      <p:sp>
        <p:nvSpPr>
          <p:cNvPr id="34" name="Rectangle 33">
            <a:extLst>
              <a:ext uri="{FF2B5EF4-FFF2-40B4-BE49-F238E27FC236}">
                <a16:creationId xmlns:a16="http://schemas.microsoft.com/office/drawing/2014/main" id="{84B62FB6-14FB-4351-85BA-9580AE422321}"/>
              </a:ext>
            </a:extLst>
          </p:cNvPr>
          <p:cNvSpPr/>
          <p:nvPr/>
        </p:nvSpPr>
        <p:spPr>
          <a:xfrm>
            <a:off x="6039727" y="3143994"/>
            <a:ext cx="2185214"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a:t>
            </a:r>
            <a:r>
              <a:rPr lang="en-US" sz="800" dirty="0" err="1">
                <a:latin typeface="Lucida Console" panose="020B0609040504020204" pitchFamily="49" charset="0"/>
              </a:rPr>
              <a:t>High',‘Med',‘Low</a:t>
            </a:r>
            <a:r>
              <a:rPr lang="en-US" sz="800" dirty="0">
                <a:latin typeface="Lucida Console" panose="020B0609040504020204" pitchFamily="49" charset="0"/>
              </a:rPr>
              <a:t>'))</a:t>
            </a:r>
          </a:p>
        </p:txBody>
      </p:sp>
      <p:pic>
        <p:nvPicPr>
          <p:cNvPr id="8" name="Picture 7"/>
          <p:cNvPicPr>
            <a:picLocks noChangeAspect="1"/>
          </p:cNvPicPr>
          <p:nvPr/>
        </p:nvPicPr>
        <p:blipFill rotWithShape="1">
          <a:blip r:embed="rId5"/>
          <a:srcRect t="34375" r="37024"/>
          <a:stretch/>
        </p:blipFill>
        <p:spPr>
          <a:xfrm>
            <a:off x="6381741" y="3429005"/>
            <a:ext cx="1733551" cy="300038"/>
          </a:xfrm>
          <a:prstGeom prst="rect">
            <a:avLst/>
          </a:prstGeom>
        </p:spPr>
      </p:pic>
      <p:graphicFrame>
        <p:nvGraphicFramePr>
          <p:cNvPr id="42" name="Table 41">
            <a:extLst>
              <a:ext uri="{FF2B5EF4-FFF2-40B4-BE49-F238E27FC236}">
                <a16:creationId xmlns:a16="http://schemas.microsoft.com/office/drawing/2014/main" id="{B6D4EF3B-B208-41E0-A7C9-B4B5BC16A4EB}"/>
              </a:ext>
            </a:extLst>
          </p:cNvPr>
          <p:cNvGraphicFramePr>
            <a:graphicFrameLocks noGrp="1"/>
          </p:cNvGraphicFramePr>
          <p:nvPr/>
        </p:nvGraphicFramePr>
        <p:xfrm>
          <a:off x="4858230" y="3127557"/>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dirty="0">
                          <a:effectLst/>
                        </a:rPr>
                        <a:t>High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b="0" i="0" u="none" strike="noStrike" dirty="0">
                          <a:solidFill>
                            <a:schemeClr val="dk1"/>
                          </a:solidFill>
                          <a:effectLst/>
                          <a:latin typeface="+mn-lt"/>
                        </a:rPr>
                        <a:t>Med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b="0" i="0" u="none" strike="noStrike" dirty="0">
                          <a:solidFill>
                            <a:schemeClr val="dk1"/>
                          </a:solidFill>
                          <a:effectLst/>
                          <a:latin typeface="+mn-lt"/>
                        </a:rPr>
                        <a:t>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sp>
        <p:nvSpPr>
          <p:cNvPr id="12" name="TextBox 11"/>
          <p:cNvSpPr txBox="1"/>
          <p:nvPr/>
        </p:nvSpPr>
        <p:spPr>
          <a:xfrm rot="16200000">
            <a:off x="8494050" y="2069485"/>
            <a:ext cx="798617" cy="430887"/>
          </a:xfrm>
          <a:prstGeom prst="rect">
            <a:avLst/>
          </a:prstGeom>
          <a:noFill/>
        </p:spPr>
        <p:txBody>
          <a:bodyPr wrap="none" rtlCol="0">
            <a:spAutoFit/>
          </a:bodyPr>
          <a:lstStyle/>
          <a:p>
            <a:pPr algn="ctr"/>
            <a:r>
              <a:rPr lang="en-US" sz="1100" dirty="0"/>
              <a:t>Cardinality</a:t>
            </a:r>
          </a:p>
          <a:p>
            <a:pPr algn="ctr"/>
            <a:r>
              <a:rPr lang="en-US" sz="1100" dirty="0"/>
              <a:t>2</a:t>
            </a:r>
          </a:p>
        </p:txBody>
      </p:sp>
      <p:sp>
        <p:nvSpPr>
          <p:cNvPr id="44" name="TextBox 43"/>
          <p:cNvSpPr txBox="1"/>
          <p:nvPr/>
        </p:nvSpPr>
        <p:spPr>
          <a:xfrm rot="16200000">
            <a:off x="8494050" y="3036273"/>
            <a:ext cx="798617" cy="430887"/>
          </a:xfrm>
          <a:prstGeom prst="rect">
            <a:avLst/>
          </a:prstGeom>
          <a:noFill/>
        </p:spPr>
        <p:txBody>
          <a:bodyPr wrap="none" rtlCol="0">
            <a:spAutoFit/>
          </a:bodyPr>
          <a:lstStyle/>
          <a:p>
            <a:pPr algn="ctr"/>
            <a:r>
              <a:rPr lang="en-US" sz="1100" dirty="0"/>
              <a:t>Cardinality</a:t>
            </a:r>
          </a:p>
          <a:p>
            <a:pPr algn="ctr"/>
            <a:r>
              <a:rPr lang="en-US" sz="1100" dirty="0"/>
              <a:t>3</a:t>
            </a:r>
          </a:p>
        </p:txBody>
      </p:sp>
      <p:sp>
        <p:nvSpPr>
          <p:cNvPr id="43" name="Footer Placeholder 4">
            <a:extLst>
              <a:ext uri="{FF2B5EF4-FFF2-40B4-BE49-F238E27FC236}">
                <a16:creationId xmlns:a16="http://schemas.microsoft.com/office/drawing/2014/main" id="{326E4E97-3FFB-0A4A-9C6D-0041E2B6685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464610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dirty="0"/>
              <a:t>More Complex Common R Object Types - Matrix</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57</a:t>
            </a:fld>
            <a:endParaRPr lang="en-US"/>
          </a:p>
        </p:txBody>
      </p:sp>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830" y="1761239"/>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291092"/>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7544" y="1834691"/>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Matrices are organized into rows and columns.  In R, the row names are not actually a vector of the matrix but are an attribute of the matrix.  In excel you would need a standalone vector to capture that information.</a:t>
            </a:r>
          </a:p>
        </p:txBody>
      </p:sp>
      <p:pic>
        <p:nvPicPr>
          <p:cNvPr id="13" name="Picture 12">
            <a:extLst>
              <a:ext uri="{FF2B5EF4-FFF2-40B4-BE49-F238E27FC236}">
                <a16:creationId xmlns:a16="http://schemas.microsoft.com/office/drawing/2014/main" id="{3E03AA72-6817-4D67-8D8C-21E23A0DA83B}"/>
              </a:ext>
            </a:extLst>
          </p:cNvPr>
          <p:cNvPicPr>
            <a:picLocks noChangeAspect="1"/>
          </p:cNvPicPr>
          <p:nvPr/>
        </p:nvPicPr>
        <p:blipFill>
          <a:blip r:embed="rId4"/>
          <a:stretch>
            <a:fillRect/>
          </a:stretch>
        </p:blipFill>
        <p:spPr>
          <a:xfrm>
            <a:off x="5009113" y="2291092"/>
            <a:ext cx="2457450" cy="1752600"/>
          </a:xfrm>
          <a:prstGeom prst="rect">
            <a:avLst/>
          </a:prstGeom>
        </p:spPr>
      </p:pic>
      <p:sp>
        <p:nvSpPr>
          <p:cNvPr id="14" name="Rectangle 13">
            <a:extLst>
              <a:ext uri="{FF2B5EF4-FFF2-40B4-BE49-F238E27FC236}">
                <a16:creationId xmlns:a16="http://schemas.microsoft.com/office/drawing/2014/main" id="{ABF75034-7960-4D90-92F6-03555251D1D8}"/>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Matrices are 2 dimensional data (rows/columns).  Each column must be the same type.</a:t>
            </a:r>
          </a:p>
        </p:txBody>
      </p:sp>
      <p:sp>
        <p:nvSpPr>
          <p:cNvPr id="15" name="Rectangle 14">
            <a:extLst>
              <a:ext uri="{FF2B5EF4-FFF2-40B4-BE49-F238E27FC236}">
                <a16:creationId xmlns:a16="http://schemas.microsoft.com/office/drawing/2014/main" id="{A3D248D2-A344-4958-A50B-A9E7590D792F}"/>
              </a:ext>
            </a:extLst>
          </p:cNvPr>
          <p:cNvSpPr/>
          <p:nvPr/>
        </p:nvSpPr>
        <p:spPr>
          <a:xfrm>
            <a:off x="5305331" y="4053267"/>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All strings</a:t>
            </a:r>
          </a:p>
        </p:txBody>
      </p:sp>
      <p:sp>
        <p:nvSpPr>
          <p:cNvPr id="16" name="Footer Placeholder 4">
            <a:extLst>
              <a:ext uri="{FF2B5EF4-FFF2-40B4-BE49-F238E27FC236}">
                <a16:creationId xmlns:a16="http://schemas.microsoft.com/office/drawing/2014/main" id="{A065A738-D0CD-1A4A-B56A-C88B2D560DC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17573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List</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58</a:t>
            </a:fld>
            <a:endParaRPr lang="en-US"/>
          </a:p>
        </p:txBody>
      </p:sp>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3800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Lists are useful for data organization but can be complex and difficult to navigate to get specific information.</a:t>
            </a:r>
            <a:endParaRPr lang="en-US" sz="1400" b="1" u="sng" dirty="0"/>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Lists are multi-dimensional objects that can contain different data types of different lengths.</a:t>
            </a:r>
          </a:p>
        </p:txBody>
      </p:sp>
      <p:sp>
        <p:nvSpPr>
          <p:cNvPr id="7" name="Rectangle 6">
            <a:extLst>
              <a:ext uri="{FF2B5EF4-FFF2-40B4-BE49-F238E27FC236}">
                <a16:creationId xmlns:a16="http://schemas.microsoft.com/office/drawing/2014/main" id="{81746861-E717-43F6-85F0-A44C43B8DF26}"/>
              </a:ext>
            </a:extLst>
          </p:cNvPr>
          <p:cNvSpPr/>
          <p:nvPr/>
        </p:nvSpPr>
        <p:spPr>
          <a:xfrm>
            <a:off x="2906163" y="1758134"/>
            <a:ext cx="986827" cy="380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ListA</a:t>
            </a:r>
            <a:endParaRPr lang="en-US" dirty="0"/>
          </a:p>
        </p:txBody>
      </p:sp>
      <p:sp>
        <p:nvSpPr>
          <p:cNvPr id="18" name="Rectangle 17">
            <a:extLst>
              <a:ext uri="{FF2B5EF4-FFF2-40B4-BE49-F238E27FC236}">
                <a16:creationId xmlns:a16="http://schemas.microsoft.com/office/drawing/2014/main" id="{BAFC4C44-3DF1-4CDE-973A-0DEA4B18F25B}"/>
              </a:ext>
            </a:extLst>
          </p:cNvPr>
          <p:cNvSpPr/>
          <p:nvPr/>
        </p:nvSpPr>
        <p:spPr>
          <a:xfrm>
            <a:off x="3502183" y="235383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value</a:t>
            </a:r>
          </a:p>
        </p:txBody>
      </p:sp>
      <p:sp>
        <p:nvSpPr>
          <p:cNvPr id="19" name="Rectangle 18">
            <a:extLst>
              <a:ext uri="{FF2B5EF4-FFF2-40B4-BE49-F238E27FC236}">
                <a16:creationId xmlns:a16="http://schemas.microsoft.com/office/drawing/2014/main" id="{55C28B87-B051-4F1A-B36B-4545BFE352A0}"/>
              </a:ext>
            </a:extLst>
          </p:cNvPr>
          <p:cNvSpPr/>
          <p:nvPr/>
        </p:nvSpPr>
        <p:spPr>
          <a:xfrm>
            <a:off x="3502183" y="2897288"/>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Single data frame or matrix</a:t>
            </a:r>
          </a:p>
        </p:txBody>
      </p:sp>
      <p:sp>
        <p:nvSpPr>
          <p:cNvPr id="20" name="Rectangle 19">
            <a:extLst>
              <a:ext uri="{FF2B5EF4-FFF2-40B4-BE49-F238E27FC236}">
                <a16:creationId xmlns:a16="http://schemas.microsoft.com/office/drawing/2014/main" id="{B01C95AC-3A9B-448B-B2C9-90AD5FBB19CF}"/>
              </a:ext>
            </a:extLst>
          </p:cNvPr>
          <p:cNvSpPr/>
          <p:nvPr/>
        </p:nvSpPr>
        <p:spPr>
          <a:xfrm>
            <a:off x="3502182" y="345250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vector</a:t>
            </a:r>
          </a:p>
        </p:txBody>
      </p:sp>
      <p:sp>
        <p:nvSpPr>
          <p:cNvPr id="21" name="Rectangle 20">
            <a:extLst>
              <a:ext uri="{FF2B5EF4-FFF2-40B4-BE49-F238E27FC236}">
                <a16:creationId xmlns:a16="http://schemas.microsoft.com/office/drawing/2014/main" id="{13AB62C3-BC85-43CA-BCEA-988483011741}"/>
              </a:ext>
            </a:extLst>
          </p:cNvPr>
          <p:cNvSpPr/>
          <p:nvPr/>
        </p:nvSpPr>
        <p:spPr>
          <a:xfrm>
            <a:off x="3502181" y="3969875"/>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list</a:t>
            </a:r>
          </a:p>
        </p:txBody>
      </p:sp>
      <p:sp>
        <p:nvSpPr>
          <p:cNvPr id="22" name="Rectangle 21">
            <a:extLst>
              <a:ext uri="{FF2B5EF4-FFF2-40B4-BE49-F238E27FC236}">
                <a16:creationId xmlns:a16="http://schemas.microsoft.com/office/drawing/2014/main" id="{EFD1A535-A6D0-482F-BB53-755F47846EDE}"/>
              </a:ext>
            </a:extLst>
          </p:cNvPr>
          <p:cNvSpPr/>
          <p:nvPr/>
        </p:nvSpPr>
        <p:spPr>
          <a:xfrm>
            <a:off x="4424129" y="4488060"/>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Nested data frame</a:t>
            </a:r>
          </a:p>
        </p:txBody>
      </p:sp>
      <p:sp>
        <p:nvSpPr>
          <p:cNvPr id="23" name="Rectangle 22">
            <a:extLst>
              <a:ext uri="{FF2B5EF4-FFF2-40B4-BE49-F238E27FC236}">
                <a16:creationId xmlns:a16="http://schemas.microsoft.com/office/drawing/2014/main" id="{2517992C-1230-4CBC-8D06-2AAF37A477B7}"/>
              </a:ext>
            </a:extLst>
          </p:cNvPr>
          <p:cNvSpPr/>
          <p:nvPr/>
        </p:nvSpPr>
        <p:spPr>
          <a:xfrm>
            <a:off x="4424129" y="497739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matrix</a:t>
            </a:r>
          </a:p>
        </p:txBody>
      </p:sp>
      <p:cxnSp>
        <p:nvCxnSpPr>
          <p:cNvPr id="15" name="Connector: Elbow 14">
            <a:extLst>
              <a:ext uri="{FF2B5EF4-FFF2-40B4-BE49-F238E27FC236}">
                <a16:creationId xmlns:a16="http://schemas.microsoft.com/office/drawing/2014/main" id="{9C2493B7-7CAB-4C6F-A336-F25270FCC1DB}"/>
              </a:ext>
            </a:extLst>
          </p:cNvPr>
          <p:cNvCxnSpPr>
            <a:cxnSpLocks/>
            <a:stCxn id="7" idx="2"/>
            <a:endCxn id="18" idx="1"/>
          </p:cNvCxnSpPr>
          <p:nvPr/>
        </p:nvCxnSpPr>
        <p:spPr>
          <a:xfrm rot="16200000" flipH="1">
            <a:off x="3248092" y="2289865"/>
            <a:ext cx="405577"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86E3E9B-C4F1-4F42-A122-1E579EC0168D}"/>
              </a:ext>
            </a:extLst>
          </p:cNvPr>
          <p:cNvCxnSpPr>
            <a:cxnSpLocks/>
            <a:stCxn id="7" idx="2"/>
            <a:endCxn id="19" idx="1"/>
          </p:cNvCxnSpPr>
          <p:nvPr/>
        </p:nvCxnSpPr>
        <p:spPr>
          <a:xfrm rot="16200000" flipH="1">
            <a:off x="2976365" y="2561592"/>
            <a:ext cx="949031"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8D5980A-57D5-4507-977B-9AE839808831}"/>
              </a:ext>
            </a:extLst>
          </p:cNvPr>
          <p:cNvCxnSpPr>
            <a:cxnSpLocks/>
            <a:stCxn id="7" idx="2"/>
            <a:endCxn id="20" idx="1"/>
          </p:cNvCxnSpPr>
          <p:nvPr/>
        </p:nvCxnSpPr>
        <p:spPr>
          <a:xfrm rot="16200000" flipH="1">
            <a:off x="2698756" y="2839200"/>
            <a:ext cx="1504247" cy="102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1F98FFA-52EE-447C-BCFA-A447E46E580A}"/>
              </a:ext>
            </a:extLst>
          </p:cNvPr>
          <p:cNvCxnSpPr>
            <a:stCxn id="7" idx="2"/>
            <a:endCxn id="21" idx="1"/>
          </p:cNvCxnSpPr>
          <p:nvPr/>
        </p:nvCxnSpPr>
        <p:spPr>
          <a:xfrm rot="16200000" flipH="1">
            <a:off x="2440070" y="3097887"/>
            <a:ext cx="2021618" cy="102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585D52-0ED8-42D6-B5B8-46832F608F1B}"/>
              </a:ext>
            </a:extLst>
          </p:cNvPr>
          <p:cNvCxnSpPr>
            <a:stCxn id="21" idx="2"/>
            <a:endCxn id="22" idx="1"/>
          </p:cNvCxnSpPr>
          <p:nvPr/>
        </p:nvCxnSpPr>
        <p:spPr>
          <a:xfrm rot="16200000" flipH="1">
            <a:off x="4190073" y="4444127"/>
            <a:ext cx="328062"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9EC3A04-F241-4C4E-AF44-621C6F0C7D46}"/>
              </a:ext>
            </a:extLst>
          </p:cNvPr>
          <p:cNvCxnSpPr>
            <a:stCxn id="21" idx="2"/>
            <a:endCxn id="23" idx="1"/>
          </p:cNvCxnSpPr>
          <p:nvPr/>
        </p:nvCxnSpPr>
        <p:spPr>
          <a:xfrm rot="16200000" flipH="1">
            <a:off x="3945406" y="4688794"/>
            <a:ext cx="817396"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ooter Placeholder 4">
            <a:extLst>
              <a:ext uri="{FF2B5EF4-FFF2-40B4-BE49-F238E27FC236}">
                <a16:creationId xmlns:a16="http://schemas.microsoft.com/office/drawing/2014/main" id="{70EFD59C-8BD9-304B-B359-9F41A5770A5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02026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Data Frame</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59</a:t>
            </a:fld>
            <a:endParaRPr lang="en-US"/>
          </a:p>
        </p:txBody>
      </p:sp>
      <p:pic>
        <p:nvPicPr>
          <p:cNvPr id="7" name="Picture 6">
            <a:extLst>
              <a:ext uri="{FF2B5EF4-FFF2-40B4-BE49-F238E27FC236}">
                <a16:creationId xmlns:a16="http://schemas.microsoft.com/office/drawing/2014/main" id="{BDC4A9FD-45F7-4DF6-BEE1-BADABFB8993F}"/>
              </a:ext>
            </a:extLst>
          </p:cNvPr>
          <p:cNvPicPr>
            <a:picLocks noChangeAspect="1"/>
          </p:cNvPicPr>
          <p:nvPr/>
        </p:nvPicPr>
        <p:blipFill>
          <a:blip r:embed="rId2"/>
          <a:stretch>
            <a:fillRect/>
          </a:stretch>
        </p:blipFill>
        <p:spPr>
          <a:xfrm>
            <a:off x="5039432" y="2595880"/>
            <a:ext cx="1781175" cy="1714500"/>
          </a:xfrm>
          <a:prstGeom prst="rect">
            <a:avLst/>
          </a:prstGeom>
        </p:spPr>
      </p:pic>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830" y="2066027"/>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595880"/>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544" y="2139479"/>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6352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frames are used often because they can hold different types of vectors, but can be switched back and forth with </a:t>
            </a:r>
            <a:r>
              <a:rPr lang="en-US" sz="1400" dirty="0" err="1"/>
              <a:t>as.matrix</a:t>
            </a:r>
            <a:r>
              <a:rPr lang="en-US" sz="1400" dirty="0"/>
              <a:t>() and </a:t>
            </a:r>
            <a:r>
              <a:rPr lang="en-US" sz="1400" dirty="0" err="1"/>
              <a:t>as.data.frame</a:t>
            </a:r>
            <a:r>
              <a:rPr lang="en-US" sz="1400" dirty="0"/>
              <a:t>().  </a:t>
            </a:r>
            <a:r>
              <a:rPr lang="en-US" sz="1400" b="1" u="sng" dirty="0"/>
              <a:t>Remember that the vector classes could change!!</a:t>
            </a:r>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Frames are like 2 dimensional data objects but can have mixed data types.</a:t>
            </a:r>
          </a:p>
        </p:txBody>
      </p:sp>
      <p:sp>
        <p:nvSpPr>
          <p:cNvPr id="13" name="Rectangle 12">
            <a:extLst>
              <a:ext uri="{FF2B5EF4-FFF2-40B4-BE49-F238E27FC236}">
                <a16:creationId xmlns:a16="http://schemas.microsoft.com/office/drawing/2014/main" id="{862546A3-C556-4DAB-9078-9782B76A248C}"/>
              </a:ext>
            </a:extLst>
          </p:cNvPr>
          <p:cNvSpPr/>
          <p:nvPr/>
        </p:nvSpPr>
        <p:spPr>
          <a:xfrm rot="5400000">
            <a:off x="515214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Integers</a:t>
            </a:r>
          </a:p>
        </p:txBody>
      </p:sp>
      <p:sp>
        <p:nvSpPr>
          <p:cNvPr id="14" name="Rectangle 13">
            <a:extLst>
              <a:ext uri="{FF2B5EF4-FFF2-40B4-BE49-F238E27FC236}">
                <a16:creationId xmlns:a16="http://schemas.microsoft.com/office/drawing/2014/main" id="{72740F87-A96B-41A9-91CF-23B2564C1B3F}"/>
              </a:ext>
            </a:extLst>
          </p:cNvPr>
          <p:cNvSpPr/>
          <p:nvPr/>
        </p:nvSpPr>
        <p:spPr>
          <a:xfrm rot="5400000">
            <a:off x="557636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15" name="Rectangle 14">
            <a:extLst>
              <a:ext uri="{FF2B5EF4-FFF2-40B4-BE49-F238E27FC236}">
                <a16:creationId xmlns:a16="http://schemas.microsoft.com/office/drawing/2014/main" id="{F948A15E-A7EF-4AC0-AC82-1BFA9E003D34}"/>
              </a:ext>
            </a:extLst>
          </p:cNvPr>
          <p:cNvSpPr/>
          <p:nvPr/>
        </p:nvSpPr>
        <p:spPr>
          <a:xfrm rot="5400000">
            <a:off x="613387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3" name="TextBox 2">
            <a:extLst>
              <a:ext uri="{FF2B5EF4-FFF2-40B4-BE49-F238E27FC236}">
                <a16:creationId xmlns:a16="http://schemas.microsoft.com/office/drawing/2014/main" id="{CCF0C1F6-5EBB-4C6C-BF68-DF830B15A0BD}"/>
              </a:ext>
            </a:extLst>
          </p:cNvPr>
          <p:cNvSpPr txBox="1"/>
          <p:nvPr/>
        </p:nvSpPr>
        <p:spPr>
          <a:xfrm>
            <a:off x="1816451" y="1475031"/>
            <a:ext cx="7213450" cy="276999"/>
          </a:xfrm>
          <a:prstGeom prst="rect">
            <a:avLst/>
          </a:prstGeom>
          <a:noFill/>
        </p:spPr>
        <p:txBody>
          <a:bodyPr wrap="none" rtlCol="0">
            <a:spAutoFit/>
          </a:bodyPr>
          <a:lstStyle/>
          <a:p>
            <a:r>
              <a:rPr lang="en-US" sz="1200" i="1" dirty="0"/>
              <a:t>A data frame is actually a named list but with equal length elements.  Being a list lets it contain mixed data types.</a:t>
            </a:r>
          </a:p>
        </p:txBody>
      </p:sp>
      <p:sp>
        <p:nvSpPr>
          <p:cNvPr id="16" name="Footer Placeholder 4">
            <a:extLst>
              <a:ext uri="{FF2B5EF4-FFF2-40B4-BE49-F238E27FC236}">
                <a16:creationId xmlns:a16="http://schemas.microsoft.com/office/drawing/2014/main" id="{8621CDD3-3937-374E-BD04-F26724578FE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3991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CSCI E-96</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60</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9" name="Left Brace 8">
            <a:extLst>
              <a:ext uri="{FF2B5EF4-FFF2-40B4-BE49-F238E27FC236}">
                <a16:creationId xmlns:a16="http://schemas.microsoft.com/office/drawing/2014/main" id="{919A332C-BE54-4C04-B14E-FBCDF1808BDC}"/>
              </a:ext>
            </a:extLst>
          </p:cNvPr>
          <p:cNvSpPr/>
          <p:nvPr/>
        </p:nvSpPr>
        <p:spPr>
          <a:xfrm rot="5400000">
            <a:off x="1000683" y="1502037"/>
            <a:ext cx="492295" cy="17614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646331"/>
          </a:xfrm>
          <a:prstGeom prst="rect">
            <a:avLst/>
          </a:prstGeom>
          <a:solidFill>
            <a:schemeClr val="accent5"/>
          </a:solidFill>
        </p:spPr>
        <p:txBody>
          <a:bodyPr wrap="square" rtlCol="0">
            <a:spAutoFit/>
          </a:bodyPr>
          <a:lstStyle/>
          <a:p>
            <a:r>
              <a:rPr lang="en-US" dirty="0"/>
              <a:t>Often the 1</a:t>
            </a:r>
            <a:r>
              <a:rPr lang="en-US" baseline="30000" dirty="0"/>
              <a:t>st</a:t>
            </a:r>
            <a:r>
              <a:rPr lang="en-US" dirty="0"/>
              <a:t> Column is a unique identifier but the identifier could also be a row attribute (not actually a vector)</a:t>
            </a:r>
          </a:p>
        </p:txBody>
      </p:sp>
      <p:sp>
        <p:nvSpPr>
          <p:cNvPr id="10" name="Footer Placeholder 4">
            <a:extLst>
              <a:ext uri="{FF2B5EF4-FFF2-40B4-BE49-F238E27FC236}">
                <a16:creationId xmlns:a16="http://schemas.microsoft.com/office/drawing/2014/main" id="{1A63E71A-94D0-2C40-8B4B-D5CCE7D7150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34183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61</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84323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0" name="Left Brace 9">
            <a:extLst>
              <a:ext uri="{FF2B5EF4-FFF2-40B4-BE49-F238E27FC236}">
                <a16:creationId xmlns:a16="http://schemas.microsoft.com/office/drawing/2014/main" id="{610D5220-7462-40A6-A85B-0CE3AB34BD11}"/>
              </a:ext>
            </a:extLst>
          </p:cNvPr>
          <p:cNvSpPr/>
          <p:nvPr/>
        </p:nvSpPr>
        <p:spPr>
          <a:xfrm rot="5400000">
            <a:off x="4683052" y="-277801"/>
            <a:ext cx="565550" cy="567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077500"/>
            <a:ext cx="8672850" cy="861774"/>
          </a:xfrm>
          <a:prstGeom prst="rect">
            <a:avLst/>
          </a:prstGeom>
          <a:solidFill>
            <a:schemeClr val="accent5"/>
          </a:solidFill>
        </p:spPr>
        <p:txBody>
          <a:bodyPr wrap="square" rtlCol="0">
            <a:spAutoFit/>
          </a:bodyPr>
          <a:lstStyle/>
          <a:p>
            <a:r>
              <a:rPr lang="en-US" dirty="0"/>
              <a:t>Informative features are usually independent &amp; do not lend information to other rows (auto-correlation).  Can be called informative columns, independent variables, or features.  </a:t>
            </a:r>
          </a:p>
          <a:p>
            <a:r>
              <a:rPr lang="en-US" sz="1400" i="1" dirty="0"/>
              <a:t>Remember in a DF, these can be mixed with decimals, integers, factors, strings, T/F.</a:t>
            </a:r>
            <a:endParaRPr lang="en-US" i="1" dirty="0"/>
          </a:p>
        </p:txBody>
      </p:sp>
      <p:sp>
        <p:nvSpPr>
          <p:cNvPr id="11" name="Title 1"/>
          <p:cNvSpPr>
            <a:spLocks noGrp="1"/>
          </p:cNvSpPr>
          <p:nvPr>
            <p:ph type="title"/>
          </p:nvPr>
        </p:nvSpPr>
        <p:spPr>
          <a:xfrm>
            <a:off x="628650" y="365126"/>
            <a:ext cx="7886700" cy="591477"/>
          </a:xfrm>
        </p:spPr>
        <p:txBody>
          <a:bodyPr/>
          <a:lstStyle/>
          <a:p>
            <a:r>
              <a:rPr lang="en-US" dirty="0"/>
              <a:t>Data Structure for Analysis &amp; Modeling</a:t>
            </a:r>
          </a:p>
        </p:txBody>
      </p:sp>
      <p:sp>
        <p:nvSpPr>
          <p:cNvPr id="13" name="Footer Placeholder 4">
            <a:extLst>
              <a:ext uri="{FF2B5EF4-FFF2-40B4-BE49-F238E27FC236}">
                <a16:creationId xmlns:a16="http://schemas.microsoft.com/office/drawing/2014/main" id="{9A415A06-84F7-C040-9B15-9E4631477E8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0991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62</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dirty="0" err="1">
                          <a:effectLst/>
                        </a:rPr>
                        <a:t>Cap'n'Crunch</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1" name="Left Brace 10">
            <a:extLst>
              <a:ext uri="{FF2B5EF4-FFF2-40B4-BE49-F238E27FC236}">
                <a16:creationId xmlns:a16="http://schemas.microsoft.com/office/drawing/2014/main" id="{E4CAD567-797C-4C87-9CC6-DEA8CD4AE555}"/>
              </a:ext>
            </a:extLst>
          </p:cNvPr>
          <p:cNvSpPr/>
          <p:nvPr/>
        </p:nvSpPr>
        <p:spPr>
          <a:xfrm rot="5400000">
            <a:off x="7750608" y="2126726"/>
            <a:ext cx="555675" cy="448712"/>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738664"/>
          </a:xfrm>
          <a:prstGeom prst="rect">
            <a:avLst/>
          </a:prstGeom>
          <a:solidFill>
            <a:schemeClr val="accent5"/>
          </a:solidFill>
        </p:spPr>
        <p:txBody>
          <a:bodyPr wrap="square" rtlCol="0">
            <a:spAutoFit/>
          </a:bodyPr>
          <a:lstStyle/>
          <a:p>
            <a:r>
              <a:rPr lang="en-US" dirty="0"/>
              <a:t>If we are doing supervised learning, there is a dependent variable.  </a:t>
            </a:r>
          </a:p>
          <a:p>
            <a:r>
              <a:rPr lang="en-US" sz="1200" dirty="0"/>
              <a:t>This is the outcome and is “dependent” on the informative columns. An analysis with this vector can be binary, classification, or predictive.</a:t>
            </a:r>
            <a:endParaRPr lang="en-US" i="1" dirty="0"/>
          </a:p>
        </p:txBody>
      </p:sp>
      <p:sp>
        <p:nvSpPr>
          <p:cNvPr id="10" name="Footer Placeholder 4">
            <a:extLst>
              <a:ext uri="{FF2B5EF4-FFF2-40B4-BE49-F238E27FC236}">
                <a16:creationId xmlns:a16="http://schemas.microsoft.com/office/drawing/2014/main" id="{42E7B377-0491-0847-9465-26CC7D512FE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593859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E596-97F5-4983-BE43-6BFC41A931AE}"/>
              </a:ext>
            </a:extLst>
          </p:cNvPr>
          <p:cNvSpPr>
            <a:spLocks noGrp="1"/>
          </p:cNvSpPr>
          <p:nvPr>
            <p:ph type="title"/>
          </p:nvPr>
        </p:nvSpPr>
        <p:spPr/>
        <p:txBody>
          <a:bodyPr/>
          <a:lstStyle/>
          <a:p>
            <a:r>
              <a:rPr lang="en-US" dirty="0"/>
              <a:t>When should you use a specific data type?</a:t>
            </a:r>
          </a:p>
        </p:txBody>
      </p:sp>
      <p:sp>
        <p:nvSpPr>
          <p:cNvPr id="4" name="Date Placeholder 3">
            <a:extLst>
              <a:ext uri="{FF2B5EF4-FFF2-40B4-BE49-F238E27FC236}">
                <a16:creationId xmlns:a16="http://schemas.microsoft.com/office/drawing/2014/main" id="{92453F4A-5E25-4A15-AE1D-092272361032}"/>
              </a:ext>
            </a:extLst>
          </p:cNvPr>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a:extLst>
              <a:ext uri="{FF2B5EF4-FFF2-40B4-BE49-F238E27FC236}">
                <a16:creationId xmlns:a16="http://schemas.microsoft.com/office/drawing/2014/main" id="{194A7389-72EC-44FD-936B-E784092946FD}"/>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7" name="TextBox 6">
            <a:extLst>
              <a:ext uri="{FF2B5EF4-FFF2-40B4-BE49-F238E27FC236}">
                <a16:creationId xmlns:a16="http://schemas.microsoft.com/office/drawing/2014/main" id="{EF6B70B3-2D73-48D5-AB7A-10B7319AAF06}"/>
              </a:ext>
            </a:extLst>
          </p:cNvPr>
          <p:cNvSpPr txBox="1"/>
          <p:nvPr/>
        </p:nvSpPr>
        <p:spPr>
          <a:xfrm>
            <a:off x="2385022" y="1774472"/>
            <a:ext cx="2634054" cy="369332"/>
          </a:xfrm>
          <a:prstGeom prst="rect">
            <a:avLst/>
          </a:prstGeom>
          <a:solidFill>
            <a:schemeClr val="accent4"/>
          </a:solidFill>
        </p:spPr>
        <p:txBody>
          <a:bodyPr wrap="none" rtlCol="0">
            <a:spAutoFit/>
          </a:bodyPr>
          <a:lstStyle/>
          <a:p>
            <a:r>
              <a:rPr lang="en-US" dirty="0"/>
              <a:t>Number of Dimensions &gt;1</a:t>
            </a:r>
          </a:p>
        </p:txBody>
      </p:sp>
      <p:cxnSp>
        <p:nvCxnSpPr>
          <p:cNvPr id="9" name="Straight Arrow Connector 8">
            <a:extLst>
              <a:ext uri="{FF2B5EF4-FFF2-40B4-BE49-F238E27FC236}">
                <a16:creationId xmlns:a16="http://schemas.microsoft.com/office/drawing/2014/main" id="{53A746BE-3A86-46F7-AEE4-D0D0B38C443C}"/>
              </a:ext>
            </a:extLst>
          </p:cNvPr>
          <p:cNvCxnSpPr>
            <a:cxnSpLocks/>
            <a:stCxn id="7" idx="2"/>
            <a:endCxn id="15" idx="0"/>
          </p:cNvCxnSpPr>
          <p:nvPr/>
        </p:nvCxnSpPr>
        <p:spPr>
          <a:xfrm flipH="1">
            <a:off x="2323418" y="2143804"/>
            <a:ext cx="1378631"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65B09F-B1BE-4850-91A8-7839B88655D4}"/>
              </a:ext>
            </a:extLst>
          </p:cNvPr>
          <p:cNvSpPr txBox="1"/>
          <p:nvPr/>
        </p:nvSpPr>
        <p:spPr>
          <a:xfrm>
            <a:off x="2610547" y="2375618"/>
            <a:ext cx="394660" cy="307777"/>
          </a:xfrm>
          <a:prstGeom prst="rect">
            <a:avLst/>
          </a:prstGeom>
          <a:noFill/>
        </p:spPr>
        <p:txBody>
          <a:bodyPr wrap="none" rtlCol="0">
            <a:spAutoFit/>
          </a:bodyPr>
          <a:lstStyle/>
          <a:p>
            <a:r>
              <a:rPr lang="en-US" sz="1400" dirty="0"/>
              <a:t>No</a:t>
            </a:r>
          </a:p>
        </p:txBody>
      </p:sp>
      <p:cxnSp>
        <p:nvCxnSpPr>
          <p:cNvPr id="11" name="Straight Arrow Connector 10">
            <a:extLst>
              <a:ext uri="{FF2B5EF4-FFF2-40B4-BE49-F238E27FC236}">
                <a16:creationId xmlns:a16="http://schemas.microsoft.com/office/drawing/2014/main" id="{45B2B662-0367-412B-9BA0-0422FF128A09}"/>
              </a:ext>
            </a:extLst>
          </p:cNvPr>
          <p:cNvCxnSpPr>
            <a:cxnSpLocks/>
            <a:stCxn id="7" idx="2"/>
            <a:endCxn id="18" idx="0"/>
          </p:cNvCxnSpPr>
          <p:nvPr/>
        </p:nvCxnSpPr>
        <p:spPr>
          <a:xfrm>
            <a:off x="3702049" y="2143804"/>
            <a:ext cx="1547858"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5D1290-11B5-4F33-B534-904C44B5CE52}"/>
              </a:ext>
            </a:extLst>
          </p:cNvPr>
          <p:cNvSpPr txBox="1"/>
          <p:nvPr/>
        </p:nvSpPr>
        <p:spPr>
          <a:xfrm>
            <a:off x="4542720" y="2364171"/>
            <a:ext cx="420243" cy="307777"/>
          </a:xfrm>
          <a:prstGeom prst="rect">
            <a:avLst/>
          </a:prstGeom>
          <a:noFill/>
        </p:spPr>
        <p:txBody>
          <a:bodyPr wrap="none" rtlCol="0">
            <a:spAutoFit/>
          </a:bodyPr>
          <a:lstStyle/>
          <a:p>
            <a:r>
              <a:rPr lang="en-US" sz="1400" dirty="0"/>
              <a:t>Yes</a:t>
            </a:r>
          </a:p>
        </p:txBody>
      </p:sp>
      <p:sp>
        <p:nvSpPr>
          <p:cNvPr id="15" name="TextBox 14">
            <a:extLst>
              <a:ext uri="{FF2B5EF4-FFF2-40B4-BE49-F238E27FC236}">
                <a16:creationId xmlns:a16="http://schemas.microsoft.com/office/drawing/2014/main" id="{8BE4A3F3-7CA8-4E47-A10B-54DEACEC3145}"/>
              </a:ext>
            </a:extLst>
          </p:cNvPr>
          <p:cNvSpPr txBox="1"/>
          <p:nvPr/>
        </p:nvSpPr>
        <p:spPr>
          <a:xfrm>
            <a:off x="1641629" y="2878994"/>
            <a:ext cx="1363578" cy="369332"/>
          </a:xfrm>
          <a:prstGeom prst="rect">
            <a:avLst/>
          </a:prstGeom>
          <a:solidFill>
            <a:schemeClr val="accent1"/>
          </a:solidFill>
        </p:spPr>
        <p:txBody>
          <a:bodyPr wrap="none" rtlCol="0">
            <a:spAutoFit/>
          </a:bodyPr>
          <a:lstStyle/>
          <a:p>
            <a:r>
              <a:rPr lang="en-US" dirty="0">
                <a:solidFill>
                  <a:schemeClr val="bg1"/>
                </a:solidFill>
              </a:rPr>
              <a:t>Use a Vector</a:t>
            </a:r>
          </a:p>
        </p:txBody>
      </p:sp>
      <p:sp>
        <p:nvSpPr>
          <p:cNvPr id="18" name="TextBox 17">
            <a:extLst>
              <a:ext uri="{FF2B5EF4-FFF2-40B4-BE49-F238E27FC236}">
                <a16:creationId xmlns:a16="http://schemas.microsoft.com/office/drawing/2014/main" id="{23D71901-F170-4933-A70D-365C7ED86C41}"/>
              </a:ext>
            </a:extLst>
          </p:cNvPr>
          <p:cNvSpPr txBox="1"/>
          <p:nvPr/>
        </p:nvSpPr>
        <p:spPr>
          <a:xfrm>
            <a:off x="4504029" y="2878994"/>
            <a:ext cx="1491755" cy="369332"/>
          </a:xfrm>
          <a:prstGeom prst="rect">
            <a:avLst/>
          </a:prstGeom>
          <a:solidFill>
            <a:schemeClr val="accent4"/>
          </a:solidFill>
        </p:spPr>
        <p:txBody>
          <a:bodyPr wrap="none" rtlCol="0">
            <a:spAutoFit/>
          </a:bodyPr>
          <a:lstStyle/>
          <a:p>
            <a:r>
              <a:rPr lang="en-US" dirty="0"/>
              <a:t>Data Types &gt;1</a:t>
            </a:r>
          </a:p>
        </p:txBody>
      </p:sp>
      <p:sp>
        <p:nvSpPr>
          <p:cNvPr id="24" name="TextBox 23">
            <a:extLst>
              <a:ext uri="{FF2B5EF4-FFF2-40B4-BE49-F238E27FC236}">
                <a16:creationId xmlns:a16="http://schemas.microsoft.com/office/drawing/2014/main" id="{9FC52F63-99E8-44BC-ADC1-67F4B1006EB5}"/>
              </a:ext>
            </a:extLst>
          </p:cNvPr>
          <p:cNvSpPr txBox="1"/>
          <p:nvPr/>
        </p:nvSpPr>
        <p:spPr>
          <a:xfrm>
            <a:off x="6073913" y="3519107"/>
            <a:ext cx="420243" cy="307777"/>
          </a:xfrm>
          <a:prstGeom prst="rect">
            <a:avLst/>
          </a:prstGeom>
          <a:noFill/>
        </p:spPr>
        <p:txBody>
          <a:bodyPr wrap="none" rtlCol="0">
            <a:spAutoFit/>
          </a:bodyPr>
          <a:lstStyle/>
          <a:p>
            <a:r>
              <a:rPr lang="en-US" sz="1400" dirty="0"/>
              <a:t>Yes</a:t>
            </a:r>
          </a:p>
        </p:txBody>
      </p:sp>
      <p:cxnSp>
        <p:nvCxnSpPr>
          <p:cNvPr id="25" name="Straight Arrow Connector 24">
            <a:extLst>
              <a:ext uri="{FF2B5EF4-FFF2-40B4-BE49-F238E27FC236}">
                <a16:creationId xmlns:a16="http://schemas.microsoft.com/office/drawing/2014/main" id="{489BACDD-9F68-4816-AA2C-3015E02D7A8D}"/>
              </a:ext>
            </a:extLst>
          </p:cNvPr>
          <p:cNvCxnSpPr>
            <a:cxnSpLocks/>
            <a:stCxn id="18" idx="2"/>
            <a:endCxn id="33" idx="0"/>
          </p:cNvCxnSpPr>
          <p:nvPr/>
        </p:nvCxnSpPr>
        <p:spPr>
          <a:xfrm>
            <a:off x="5249907" y="3248326"/>
            <a:ext cx="1402516" cy="7261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720A0C-4D04-40E3-8389-DA48D345C627}"/>
              </a:ext>
            </a:extLst>
          </p:cNvPr>
          <p:cNvSpPr txBox="1"/>
          <p:nvPr/>
        </p:nvSpPr>
        <p:spPr>
          <a:xfrm>
            <a:off x="4249961" y="3516423"/>
            <a:ext cx="394660" cy="307777"/>
          </a:xfrm>
          <a:prstGeom prst="rect">
            <a:avLst/>
          </a:prstGeom>
          <a:noFill/>
        </p:spPr>
        <p:txBody>
          <a:bodyPr wrap="none" rtlCol="0">
            <a:spAutoFit/>
          </a:bodyPr>
          <a:lstStyle/>
          <a:p>
            <a:r>
              <a:rPr lang="en-US" sz="1400" dirty="0"/>
              <a:t>No</a:t>
            </a:r>
          </a:p>
        </p:txBody>
      </p:sp>
      <p:sp>
        <p:nvSpPr>
          <p:cNvPr id="28" name="TextBox 27">
            <a:extLst>
              <a:ext uri="{FF2B5EF4-FFF2-40B4-BE49-F238E27FC236}">
                <a16:creationId xmlns:a16="http://schemas.microsoft.com/office/drawing/2014/main" id="{10C5F4FF-51A5-4716-961F-8DE4BC0FDEF0}"/>
              </a:ext>
            </a:extLst>
          </p:cNvPr>
          <p:cNvSpPr txBox="1"/>
          <p:nvPr/>
        </p:nvSpPr>
        <p:spPr>
          <a:xfrm>
            <a:off x="3412482" y="3988951"/>
            <a:ext cx="1606594" cy="369332"/>
          </a:xfrm>
          <a:prstGeom prst="rect">
            <a:avLst/>
          </a:prstGeom>
          <a:solidFill>
            <a:schemeClr val="accent1"/>
          </a:solidFill>
        </p:spPr>
        <p:txBody>
          <a:bodyPr wrap="none" rtlCol="0">
            <a:spAutoFit/>
          </a:bodyPr>
          <a:lstStyle/>
          <a:p>
            <a:r>
              <a:rPr lang="en-US" dirty="0">
                <a:solidFill>
                  <a:schemeClr val="bg1"/>
                </a:solidFill>
              </a:rPr>
              <a:t>Matrix or Array</a:t>
            </a:r>
          </a:p>
        </p:txBody>
      </p:sp>
      <p:cxnSp>
        <p:nvCxnSpPr>
          <p:cNvPr id="29" name="Straight Arrow Connector 28">
            <a:extLst>
              <a:ext uri="{FF2B5EF4-FFF2-40B4-BE49-F238E27FC236}">
                <a16:creationId xmlns:a16="http://schemas.microsoft.com/office/drawing/2014/main" id="{B7E97D6F-A88A-4E76-9A86-58CB7770C7AC}"/>
              </a:ext>
            </a:extLst>
          </p:cNvPr>
          <p:cNvCxnSpPr>
            <a:cxnSpLocks/>
            <a:stCxn id="18" idx="2"/>
            <a:endCxn id="28" idx="0"/>
          </p:cNvCxnSpPr>
          <p:nvPr/>
        </p:nvCxnSpPr>
        <p:spPr>
          <a:xfrm flipH="1">
            <a:off x="4215779" y="3248326"/>
            <a:ext cx="1034128" cy="7406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89CB07-9730-4B03-BF05-07B5642C54E4}"/>
              </a:ext>
            </a:extLst>
          </p:cNvPr>
          <p:cNvSpPr txBox="1"/>
          <p:nvPr/>
        </p:nvSpPr>
        <p:spPr>
          <a:xfrm>
            <a:off x="5708606" y="3974439"/>
            <a:ext cx="1887633" cy="369332"/>
          </a:xfrm>
          <a:prstGeom prst="rect">
            <a:avLst/>
          </a:prstGeom>
          <a:solidFill>
            <a:schemeClr val="accent1"/>
          </a:solidFill>
        </p:spPr>
        <p:txBody>
          <a:bodyPr wrap="none" rtlCol="0">
            <a:spAutoFit/>
          </a:bodyPr>
          <a:lstStyle/>
          <a:p>
            <a:r>
              <a:rPr lang="en-US" dirty="0">
                <a:solidFill>
                  <a:schemeClr val="bg1"/>
                </a:solidFill>
              </a:rPr>
              <a:t>Data Frame or List</a:t>
            </a:r>
          </a:p>
        </p:txBody>
      </p:sp>
      <p:sp>
        <p:nvSpPr>
          <p:cNvPr id="36" name="Rectangle 35">
            <a:extLst>
              <a:ext uri="{FF2B5EF4-FFF2-40B4-BE49-F238E27FC236}">
                <a16:creationId xmlns:a16="http://schemas.microsoft.com/office/drawing/2014/main" id="{93EEC2AA-71C4-4298-B45A-FF9C076CA60A}"/>
              </a:ext>
            </a:extLst>
          </p:cNvPr>
          <p:cNvSpPr/>
          <p:nvPr/>
        </p:nvSpPr>
        <p:spPr>
          <a:xfrm>
            <a:off x="558769" y="5721081"/>
            <a:ext cx="8026463" cy="4705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Most analyses start with a data frame, and change classes as needed.</a:t>
            </a:r>
            <a:endParaRPr lang="en-US" sz="1400" b="1" u="sng" dirty="0"/>
          </a:p>
        </p:txBody>
      </p:sp>
      <p:sp>
        <p:nvSpPr>
          <p:cNvPr id="20" name="Footer Placeholder 4">
            <a:extLst>
              <a:ext uri="{FF2B5EF4-FFF2-40B4-BE49-F238E27FC236}">
                <a16:creationId xmlns:a16="http://schemas.microsoft.com/office/drawing/2014/main" id="{B3A619AB-D48A-AD48-983E-490F7EB61DE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39098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C677-B180-4C3F-AA43-83EEA2730FA7}"/>
              </a:ext>
            </a:extLst>
          </p:cNvPr>
          <p:cNvSpPr>
            <a:spLocks noGrp="1"/>
          </p:cNvSpPr>
          <p:nvPr>
            <p:ph type="title"/>
          </p:nvPr>
        </p:nvSpPr>
        <p:spPr/>
        <p:txBody>
          <a:bodyPr/>
          <a:lstStyle/>
          <a:p>
            <a:r>
              <a:rPr lang="en-US" dirty="0"/>
              <a:t>Let’s Practice! </a:t>
            </a:r>
          </a:p>
        </p:txBody>
      </p:sp>
      <p:sp>
        <p:nvSpPr>
          <p:cNvPr id="4" name="Date Placeholder 3">
            <a:extLst>
              <a:ext uri="{FF2B5EF4-FFF2-40B4-BE49-F238E27FC236}">
                <a16:creationId xmlns:a16="http://schemas.microsoft.com/office/drawing/2014/main" id="{542EED04-BD5B-4DA0-B052-97C84E14E7CA}"/>
              </a:ext>
            </a:extLst>
          </p:cNvPr>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a:extLst>
              <a:ext uri="{FF2B5EF4-FFF2-40B4-BE49-F238E27FC236}">
                <a16:creationId xmlns:a16="http://schemas.microsoft.com/office/drawing/2014/main" id="{950E0007-39C8-4CBA-B416-DCFBA1443AE2}"/>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C_R </a:t>
            </a:r>
            <a:r>
              <a:rPr lang="en-US" sz="2800" dirty="0" err="1"/>
              <a:t>objects.R</a:t>
            </a:r>
            <a:r>
              <a:rPr lang="en-US" sz="2800" dirty="0"/>
              <a:t>:</a:t>
            </a:r>
          </a:p>
        </p:txBody>
      </p:sp>
      <p:sp>
        <p:nvSpPr>
          <p:cNvPr id="8" name="TextBox 7"/>
          <p:cNvSpPr txBox="1"/>
          <p:nvPr/>
        </p:nvSpPr>
        <p:spPr>
          <a:xfrm>
            <a:off x="857250" y="2114550"/>
            <a:ext cx="3847848" cy="1754326"/>
          </a:xfrm>
          <a:prstGeom prst="rect">
            <a:avLst/>
          </a:prstGeom>
          <a:noFill/>
        </p:spPr>
        <p:txBody>
          <a:bodyPr wrap="none" rtlCol="0">
            <a:spAutoFit/>
          </a:bodyPr>
          <a:lstStyle/>
          <a:p>
            <a:pPr marL="285750" indent="-285750">
              <a:buFont typeface="Arial" panose="020B0604020202020204" pitchFamily="34" charset="0"/>
              <a:buChar char="•"/>
            </a:pPr>
            <a:r>
              <a:rPr lang="en-US" dirty="0"/>
              <a:t>c() to combine values into a vector</a:t>
            </a:r>
          </a:p>
          <a:p>
            <a:pPr marL="285750" indent="-285750">
              <a:buFont typeface="Arial" panose="020B0604020202020204" pitchFamily="34" charset="0"/>
              <a:buChar char="•"/>
            </a:pPr>
            <a:r>
              <a:rPr lang="en-US" dirty="0" err="1"/>
              <a:t>as.matrix</a:t>
            </a:r>
            <a:r>
              <a:rPr lang="en-US" dirty="0"/>
              <a:t>() to create a matrix object</a:t>
            </a:r>
          </a:p>
          <a:p>
            <a:pPr marL="285750" indent="-285750">
              <a:buFont typeface="Arial" panose="020B0604020202020204" pitchFamily="34" charset="0"/>
              <a:buChar char="•"/>
            </a:pPr>
            <a:r>
              <a:rPr lang="en-US" dirty="0" err="1"/>
              <a:t>data.frame</a:t>
            </a:r>
            <a:r>
              <a:rPr lang="en-US" dirty="0"/>
              <a:t>()</a:t>
            </a:r>
          </a:p>
          <a:p>
            <a:pPr marL="285750" indent="-285750">
              <a:buFont typeface="Arial" panose="020B0604020202020204" pitchFamily="34" charset="0"/>
              <a:buChar char="•"/>
            </a:pPr>
            <a:r>
              <a:rPr lang="en-US" dirty="0" err="1"/>
              <a:t>as.list</a:t>
            </a:r>
            <a:r>
              <a:rPr lang="en-US" dirty="0"/>
              <a:t>()</a:t>
            </a:r>
          </a:p>
          <a:p>
            <a:pPr marL="742950" lvl="1" indent="-285750">
              <a:buFont typeface="Arial" panose="020B0604020202020204" pitchFamily="34" charset="0"/>
              <a:buChar char="•"/>
            </a:pPr>
            <a:r>
              <a:rPr lang="en-US" dirty="0"/>
              <a:t>List elements by index</a:t>
            </a:r>
          </a:p>
          <a:p>
            <a:pPr marL="742950" lvl="1" indent="-285750">
              <a:buFont typeface="Arial" panose="020B0604020202020204" pitchFamily="34" charset="0"/>
              <a:buChar char="•"/>
            </a:pPr>
            <a:r>
              <a:rPr lang="en-US" dirty="0"/>
              <a:t>List elements by name</a:t>
            </a:r>
          </a:p>
        </p:txBody>
      </p:sp>
      <p:sp>
        <p:nvSpPr>
          <p:cNvPr id="9" name="Footer Placeholder 4">
            <a:extLst>
              <a:ext uri="{FF2B5EF4-FFF2-40B4-BE49-F238E27FC236}">
                <a16:creationId xmlns:a16="http://schemas.microsoft.com/office/drawing/2014/main" id="{779224D5-FD90-4042-AEC2-4CDD857F10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2473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94580978"/>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24761</TotalTime>
  <Words>4984</Words>
  <Application>Microsoft Macintosh PowerPoint</Application>
  <PresentationFormat>On-screen Show (4:3)</PresentationFormat>
  <Paragraphs>1522</Paragraphs>
  <Slides>64</Slides>
  <Notes>36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Calibri</vt:lpstr>
      <vt:lpstr>Calibri Light</vt:lpstr>
      <vt:lpstr>Consolas</vt:lpstr>
      <vt:lpstr>Franklin Gothic Book</vt:lpstr>
      <vt:lpstr>Lucida Console</vt:lpstr>
      <vt:lpstr>Open Sans</vt:lpstr>
      <vt:lpstr>Roboto Light</vt:lpstr>
      <vt:lpstr>Roboto Medium</vt:lpstr>
      <vt:lpstr>Office Theme</vt:lpstr>
      <vt:lpstr>Perform a Git Pull to get the scripts &amp; data</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lpstr>Slow down!</vt:lpstr>
      <vt:lpstr>“We want to sell insurance for delayed flights.”</vt:lpstr>
      <vt:lpstr>“We want to predict hospital readmission to improve patient quality of life.”</vt:lpstr>
      <vt:lpstr>“Let’s predict if an employee is likely to be fired to help our HR ops make better hiring decisions.”</vt:lpstr>
      <vt:lpstr>Where should we put extra structural reinforcements?</vt:lpstr>
      <vt:lpstr>After you have a good grasp of the problem then comes choosing data.</vt:lpstr>
      <vt:lpstr>Data Exploration (EDA)</vt:lpstr>
      <vt:lpstr>Exploring Data: Sampling to Save Time</vt:lpstr>
      <vt:lpstr>What’s the value of good EDA?</vt:lpstr>
      <vt:lpstr>EDA let me realize a flaw!</vt:lpstr>
      <vt:lpstr>Let’s Practice</vt:lpstr>
      <vt:lpstr>Housekeeping , Reading &amp; Homework</vt:lpstr>
      <vt:lpstr>Appendix</vt:lpstr>
      <vt:lpstr>Common R Object Types - Vectors</vt:lpstr>
      <vt:lpstr>More Complex Common R Object Types - Matrix</vt:lpstr>
      <vt:lpstr>More Complex Common R Object Types – List</vt:lpstr>
      <vt:lpstr>More Complex Common R Object Types – Data Frame</vt:lpstr>
      <vt:lpstr>Data Structure for Analysis &amp; Modeling</vt:lpstr>
      <vt:lpstr>Data Structure for Analysis &amp; Modeling</vt:lpstr>
      <vt:lpstr>Data Structure for Analysis &amp; Modeling</vt:lpstr>
      <vt:lpstr>When should you use a specific data type?</vt:lpstr>
      <vt:lpstr>Let’s Practice!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141</cp:revision>
  <cp:lastPrinted>2018-07-10T22:02:33Z</cp:lastPrinted>
  <dcterms:created xsi:type="dcterms:W3CDTF">2018-05-11T14:06:45Z</dcterms:created>
  <dcterms:modified xsi:type="dcterms:W3CDTF">2022-09-05T17:22:56Z</dcterms:modified>
</cp:coreProperties>
</file>